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712" r:id="rId2"/>
    <p:sldId id="713" r:id="rId3"/>
    <p:sldId id="739" r:id="rId4"/>
    <p:sldId id="731" r:id="rId5"/>
    <p:sldId id="718" r:id="rId6"/>
    <p:sldId id="737" r:id="rId7"/>
    <p:sldId id="736" r:id="rId8"/>
    <p:sldId id="696" r:id="rId9"/>
    <p:sldId id="721" r:id="rId10"/>
    <p:sldId id="767" r:id="rId11"/>
    <p:sldId id="758" r:id="rId12"/>
    <p:sldId id="759" r:id="rId13"/>
    <p:sldId id="760" r:id="rId14"/>
    <p:sldId id="761" r:id="rId15"/>
    <p:sldId id="762" r:id="rId16"/>
    <p:sldId id="763" r:id="rId17"/>
    <p:sldId id="764" r:id="rId18"/>
    <p:sldId id="765" r:id="rId19"/>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409"/>
    <a:srgbClr val="BBF5C2"/>
    <a:srgbClr val="FFE89F"/>
    <a:srgbClr val="EEB500"/>
    <a:srgbClr val="005D03"/>
    <a:srgbClr val="007A09"/>
    <a:srgbClr val="008209"/>
    <a:srgbClr val="048A14"/>
    <a:srgbClr val="C3C3C3"/>
    <a:srgbClr val="FFFF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14" autoAdjust="0"/>
    <p:restoredTop sz="95455" autoAdjust="0"/>
  </p:normalViewPr>
  <p:slideViewPr>
    <p:cSldViewPr snapToGrid="0">
      <p:cViewPr varScale="1">
        <p:scale>
          <a:sx n="78" d="100"/>
          <a:sy n="78" d="100"/>
        </p:scale>
        <p:origin x="1790" y="67"/>
      </p:cViewPr>
      <p:guideLst>
        <p:guide orient="horz" pos="2160"/>
        <p:guide pos="2880"/>
      </p:guideLst>
    </p:cSldViewPr>
  </p:slideViewPr>
  <p:notesTextViewPr>
    <p:cViewPr>
      <p:scale>
        <a:sx n="1" d="1"/>
        <a:sy n="1" d="1"/>
      </p:scale>
      <p:origin x="0" y="0"/>
    </p:cViewPr>
  </p:notesTextViewPr>
  <p:sorterViewPr>
    <p:cViewPr>
      <p:scale>
        <a:sx n="100" d="100"/>
        <a:sy n="100" d="100"/>
      </p:scale>
      <p:origin x="0" y="-9234"/>
    </p:cViewPr>
  </p:sorterViewPr>
  <p:notesViewPr>
    <p:cSldViewPr snapToGrid="0">
      <p:cViewPr varScale="1">
        <p:scale>
          <a:sx n="72" d="100"/>
          <a:sy n="72" d="100"/>
        </p:scale>
        <p:origin x="4086"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8475"/>
          </a:xfrm>
          <a:prstGeom prst="rect">
            <a:avLst/>
          </a:prstGeom>
        </p:spPr>
        <p:txBody>
          <a:bodyPr vert="horz" lIns="91432" tIns="45716" rIns="91432" bIns="4571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9" y="0"/>
            <a:ext cx="2949575" cy="498475"/>
          </a:xfrm>
          <a:prstGeom prst="rect">
            <a:avLst/>
          </a:prstGeom>
        </p:spPr>
        <p:txBody>
          <a:bodyPr vert="horz" lIns="91432" tIns="45716" rIns="91432" bIns="45716" rtlCol="0"/>
          <a:lstStyle>
            <a:lvl1pPr algn="r">
              <a:defRPr sz="1200"/>
            </a:lvl1pPr>
          </a:lstStyle>
          <a:p>
            <a:fld id="{7CBB0359-EC79-40A3-A087-E291CD3CD9A2}" type="datetimeFigureOut">
              <a:rPr kumimoji="1" lang="ja-JP" altLang="en-US" smtClean="0"/>
              <a:t>2025/10/30</a:t>
            </a:fld>
            <a:endParaRPr kumimoji="1" lang="ja-JP" altLang="en-US"/>
          </a:p>
        </p:txBody>
      </p:sp>
      <p:sp>
        <p:nvSpPr>
          <p:cNvPr id="4" name="フッター プレースホルダー 3"/>
          <p:cNvSpPr>
            <a:spLocks noGrp="1"/>
          </p:cNvSpPr>
          <p:nvPr>
            <p:ph type="ftr" sz="quarter" idx="2"/>
          </p:nvPr>
        </p:nvSpPr>
        <p:spPr>
          <a:xfrm>
            <a:off x="1" y="9440864"/>
            <a:ext cx="2949575" cy="498475"/>
          </a:xfrm>
          <a:prstGeom prst="rect">
            <a:avLst/>
          </a:prstGeom>
        </p:spPr>
        <p:txBody>
          <a:bodyPr vert="horz" lIns="91432" tIns="45716" rIns="91432" bIns="45716" rtlCol="0" anchor="b"/>
          <a:lstStyle>
            <a:lvl1pPr algn="l">
              <a:defRPr sz="1200"/>
            </a:lvl1pPr>
          </a:lstStyle>
          <a:p>
            <a:endParaRPr kumimoji="1" lang="ja-JP" altLang="en-US"/>
          </a:p>
        </p:txBody>
      </p:sp>
    </p:spTree>
    <p:extLst>
      <p:ext uri="{BB962C8B-B14F-4D97-AF65-F5344CB8AC3E}">
        <p14:creationId xmlns:p14="http://schemas.microsoft.com/office/powerpoint/2010/main" val="20493437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32" tIns="45716" rIns="91432" bIns="45716"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32" tIns="45716" rIns="91432" bIns="45716" rtlCol="0"/>
          <a:lstStyle/>
          <a:p>
            <a:pPr lvl="0"/>
            <a:r>
              <a:rPr kumimoji="1" lang="ja-JP" altLang="en-US" dirty="0"/>
              <a:t>マスター テキストの書式設定</a:t>
            </a:r>
            <a:endParaRPr kumimoji="1" lang="en-US" altLang="ja-JP" dirty="0"/>
          </a:p>
          <a:p>
            <a:pPr lvl="0"/>
            <a:r>
              <a:rPr kumimoji="1" lang="ja-JP" altLang="en-US" dirty="0"/>
              <a:t>第 </a:t>
            </a:r>
            <a:r>
              <a:rPr kumimoji="1" lang="en-US" altLang="ja-JP" dirty="0"/>
              <a:t>2 </a:t>
            </a:r>
            <a:r>
              <a:rPr kumimoji="1" lang="ja-JP" altLang="en-US" dirty="0"/>
              <a:t>レベル</a:t>
            </a:r>
            <a:endParaRPr kumimoji="1" lang="en-US" altLang="ja-JP" dirty="0"/>
          </a:p>
          <a:p>
            <a:pPr lvl="0"/>
            <a:r>
              <a:rPr kumimoji="1" lang="ja-JP" altLang="en-US" dirty="0"/>
              <a:t>第 </a:t>
            </a:r>
            <a:r>
              <a:rPr kumimoji="1" lang="en-US" altLang="ja-JP" dirty="0"/>
              <a:t>3 </a:t>
            </a:r>
            <a:r>
              <a:rPr kumimoji="1" lang="ja-JP" altLang="en-US" dirty="0"/>
              <a:t>レベル</a:t>
            </a:r>
            <a:endParaRPr kumimoji="1" lang="en-US" altLang="ja-JP" dirty="0"/>
          </a:p>
          <a:p>
            <a:pPr lvl="0"/>
            <a:r>
              <a:rPr kumimoji="1" lang="ja-JP" altLang="en-US" dirty="0"/>
              <a:t>第 </a:t>
            </a:r>
            <a:r>
              <a:rPr kumimoji="1" lang="en-US" altLang="ja-JP" dirty="0"/>
              <a:t>4 </a:t>
            </a:r>
            <a:r>
              <a:rPr kumimoji="1" lang="ja-JP" altLang="en-US" dirty="0"/>
              <a:t>レベル</a:t>
            </a:r>
            <a:endParaRPr kumimoji="1" lang="en-US" altLang="ja-JP" dirty="0"/>
          </a:p>
          <a:p>
            <a:pPr lvl="0"/>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41738641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EAAB6-F34B-7D56-FE31-3A5FFFEEA2C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569D210-8815-304E-4C4B-B3099E3272B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F1BE9A-BEAF-5027-10CC-FE297D809756}"/>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9596690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009593-920C-49C8-9826-095345344B4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3004432-9D00-186E-F077-80A0D39DBFE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01E2F97-B6AD-A471-81C1-89D1F63C39F3}"/>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443933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59D7E3-0E0E-A72B-F5BB-12B9132463D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C2E7BCC-A39E-A604-34ED-33F7CC98557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F5A97B-61DF-3608-3FB1-0F35C5B51557}"/>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289013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71A0C5-CF41-8212-F441-CAA32C246E5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42282BF-74C7-36A3-E63E-57752570CA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8227EFE-7831-1252-BDBA-3637B6C8CE3E}"/>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208384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040C02-A529-E7A7-72DF-D23DE1176A6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643DE14-D3FA-6EAE-9EF0-120309AE92B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1610F80-B6C0-7544-1D7D-4194E3938B79}"/>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4139907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51D6A-534E-810E-782C-60A74F1A16B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281253D-ED3E-122D-934B-1A221547803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7818E2-F7AE-7BD0-C24D-9F92B1BC20A2}"/>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772553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781831-7F2B-477B-014F-B316700187D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0B4ABFF-5439-FA97-00AE-535A62BBB26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C8187C2-FA2D-1092-BFC3-3B25CB9A24BE}"/>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635704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9C626E-F3D3-4305-011A-391EE8D1C0A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1AD0081-93C9-835B-18DB-5DBCAC8B72C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B857A3D-655E-8C13-E647-5D43A6E2ED2E}"/>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676650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59C97-971B-C790-1D13-F4AAD5CFA6D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1FF76EA-B72A-ECA3-3580-1A0FEE504EA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85322E-ACFD-D63D-F9D4-6BC2F06E73B7}"/>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608469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4441D-8375-8CD2-D240-35D66180010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23EDDE1-68B3-C018-40FE-E13391F9DDF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DC27EB-A7AF-8FA7-BEBB-C06295CE354E}"/>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54929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8D019-4796-015D-C413-B7639F14049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B5CFFF-C2E1-E390-E358-99A4C2BF000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8F571B1-286C-FCFD-1249-4940D9CD803E}"/>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992772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F1D26-0205-2591-F360-5AEB5C90249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042173-4F9F-EC20-5B73-89260BB296E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874DB9D-B3C0-FA24-589B-3AA7FC01B046}"/>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616741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C69E4-B341-83C0-560D-AE571F0893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CE702AE-116E-B529-06C1-C1ACF199F0C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6B24513-2ECB-5DE7-3313-15E7C1861E23}"/>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977508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19E06-7739-E373-9165-C61F9C3F397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631A99B-A9D8-91A8-2822-20486F98979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1B8D483-FA14-E7E0-8BA1-0692067CDD57}"/>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71988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1BC18-AEE4-AC97-1F92-4CD8E17CE09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7D42350-1CF2-D1D9-5C90-89B57E4BF65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C7C2091-2B9D-CD74-894F-A30079D575A3}"/>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499781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AD4CC-5C70-0FE1-444B-8989C5E9E6A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7727FAA-E0E6-BE20-DE68-16D51C1988B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49D4F69-4F71-1BEC-97B1-748DF8CBB5D6}"/>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4267685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28901" y="1080244"/>
            <a:ext cx="384202" cy="369036"/>
          </a:xfrm>
          <a:prstGeom prst="rect">
            <a:avLst/>
          </a:prstGeom>
        </p:spPr>
      </p:pic>
      <p:pic>
        <p:nvPicPr>
          <p:cNvPr id="8" name="図 7"/>
          <p:cNvPicPr>
            <a:picLocks noChangeAspect="1"/>
          </p:cNvPicPr>
          <p:nvPr userDrawn="1"/>
        </p:nvPicPr>
        <p:blipFill rotWithShape="1">
          <a:blip r:embed="rId3" cstate="print">
            <a:clrChange>
              <a:clrFrom>
                <a:srgbClr val="FCFCFC"/>
              </a:clrFrom>
              <a:clrTo>
                <a:srgbClr val="FCFCFC">
                  <a:alpha val="0"/>
                </a:srgbClr>
              </a:clrTo>
            </a:clrChange>
            <a:extLst>
              <a:ext uri="{28A0092B-C50C-407E-A947-70E740481C1C}">
                <a14:useLocalDpi xmlns:a14="http://schemas.microsoft.com/office/drawing/2010/main" val="0"/>
              </a:ext>
            </a:extLst>
          </a:blip>
          <a:srcRect t="11328" b="13555"/>
          <a:stretch/>
        </p:blipFill>
        <p:spPr>
          <a:xfrm>
            <a:off x="154915" y="676308"/>
            <a:ext cx="772250" cy="822214"/>
          </a:xfrm>
          <a:prstGeom prst="rect">
            <a:avLst/>
          </a:prstGeom>
        </p:spPr>
      </p:pic>
      <p:sp>
        <p:nvSpPr>
          <p:cNvPr id="9" name="Subtitle 2"/>
          <p:cNvSpPr txBox="1">
            <a:spLocks/>
          </p:cNvSpPr>
          <p:nvPr userDrawn="1"/>
        </p:nvSpPr>
        <p:spPr>
          <a:xfrm>
            <a:off x="646488" y="747378"/>
            <a:ext cx="1766615" cy="57805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200" dirty="0">
                <a:latin typeface="メイリオ" panose="020B0604030504040204" pitchFamily="50" charset="-128"/>
                <a:ea typeface="メイリオ" panose="020B0604030504040204" pitchFamily="50" charset="-128"/>
              </a:rPr>
              <a:t>入間市</a:t>
            </a:r>
            <a:endParaRPr lang="en-US" sz="2800" dirty="0">
              <a:latin typeface="メイリオ" panose="020B0604030504040204" pitchFamily="50" charset="-128"/>
              <a:ea typeface="メイリオ" panose="020B0604030504040204" pitchFamily="50" charset="-128"/>
            </a:endParaRPr>
          </a:p>
        </p:txBody>
      </p:sp>
      <p:sp>
        <p:nvSpPr>
          <p:cNvPr id="10" name="Subtitle 2"/>
          <p:cNvSpPr txBox="1">
            <a:spLocks/>
          </p:cNvSpPr>
          <p:nvPr userDrawn="1"/>
        </p:nvSpPr>
        <p:spPr>
          <a:xfrm>
            <a:off x="775925" y="1152340"/>
            <a:ext cx="1487861" cy="34618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800" dirty="0" err="1">
                <a:latin typeface="Times New Roman" panose="02020603050405020304" pitchFamily="18" charset="0"/>
                <a:ea typeface="游ゴシック" panose="020B0400000000000000" pitchFamily="50" charset="-128"/>
                <a:cs typeface="Times New Roman" panose="02020603050405020304" pitchFamily="18" charset="0"/>
              </a:rPr>
              <a:t>Iruma</a:t>
            </a:r>
            <a:r>
              <a:rPr lang="ja-JP" altLang="en-US" sz="1800" baseline="0" dirty="0">
                <a:latin typeface="Times New Roman" panose="02020603050405020304" pitchFamily="18" charset="0"/>
                <a:ea typeface="游ゴシック" panose="020B0400000000000000" pitchFamily="50" charset="-128"/>
                <a:cs typeface="Times New Roman" panose="02020603050405020304" pitchFamily="18" charset="0"/>
              </a:rPr>
              <a:t> </a:t>
            </a:r>
            <a:r>
              <a:rPr lang="en-US" altLang="ja-JP" sz="1800" dirty="0">
                <a:latin typeface="Times New Roman" panose="02020603050405020304" pitchFamily="18" charset="0"/>
                <a:ea typeface="游ゴシック" panose="020B0400000000000000" pitchFamily="50" charset="-128"/>
                <a:cs typeface="Times New Roman" panose="02020603050405020304" pitchFamily="18" charset="0"/>
              </a:rPr>
              <a:t>City</a:t>
            </a:r>
            <a:endParaRPr lang="en-US" sz="1800" dirty="0">
              <a:latin typeface="Times New Roman" panose="02020603050405020304" pitchFamily="18" charset="0"/>
              <a:ea typeface="游ゴシック" panose="020B0400000000000000" pitchFamily="50" charset="-128"/>
              <a:cs typeface="Times New Roman" panose="02020603050405020304" pitchFamily="18" charset="0"/>
            </a:endParaRPr>
          </a:p>
        </p:txBody>
      </p:sp>
      <p:sp>
        <p:nvSpPr>
          <p:cNvPr id="13" name="タイトル 1"/>
          <p:cNvSpPr txBox="1">
            <a:spLocks/>
          </p:cNvSpPr>
          <p:nvPr userDrawn="1"/>
        </p:nvSpPr>
        <p:spPr>
          <a:xfrm>
            <a:off x="0" y="1612912"/>
            <a:ext cx="9144000" cy="3281206"/>
          </a:xfrm>
          <a:prstGeom prst="rect">
            <a:avLst/>
          </a:prstGeom>
          <a:gradFill flip="none" rotWithShape="1">
            <a:gsLst>
              <a:gs pos="0">
                <a:srgbClr val="048A14">
                  <a:shade val="30000"/>
                  <a:satMod val="115000"/>
                </a:srgbClr>
              </a:gs>
              <a:gs pos="50000">
                <a:srgbClr val="048A14">
                  <a:shade val="67500"/>
                  <a:satMod val="115000"/>
                </a:srgbClr>
              </a:gs>
              <a:gs pos="100000">
                <a:srgbClr val="007A09"/>
              </a:gs>
            </a:gsLst>
            <a:lin ang="0" scaled="1"/>
            <a:tileRect/>
          </a:gradFill>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ja-JP" altLang="en-US" dirty="0">
              <a:solidFill>
                <a:schemeClr val="bg1"/>
              </a:solidFill>
            </a:endParaRPr>
          </a:p>
        </p:txBody>
      </p:sp>
      <p:sp>
        <p:nvSpPr>
          <p:cNvPr id="14" name="サブタイトル 2"/>
          <p:cNvSpPr>
            <a:spLocks noGrp="1"/>
          </p:cNvSpPr>
          <p:nvPr>
            <p:ph type="subTitle" idx="1"/>
          </p:nvPr>
        </p:nvSpPr>
        <p:spPr>
          <a:xfrm>
            <a:off x="4885823" y="5181599"/>
            <a:ext cx="4066674" cy="1276350"/>
          </a:xfrm>
        </p:spPr>
        <p:txBody>
          <a:bodyPr>
            <a:normAutofit fontScale="92500"/>
          </a:bodyPr>
          <a:lstStyle/>
          <a:p>
            <a:endParaRPr kumimoji="1" lang="ja-JP" altLang="en-US" dirty="0"/>
          </a:p>
        </p:txBody>
      </p:sp>
    </p:spTree>
    <p:extLst>
      <p:ext uri="{BB962C8B-B14F-4D97-AF65-F5344CB8AC3E}">
        <p14:creationId xmlns:p14="http://schemas.microsoft.com/office/powerpoint/2010/main" val="648954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7536797" cy="646150"/>
          </a:xfrm>
          <a:gradFill>
            <a:gsLst>
              <a:gs pos="10000">
                <a:srgbClr val="048A14"/>
              </a:gs>
              <a:gs pos="100000">
                <a:schemeClr val="accent1">
                  <a:lumMod val="0"/>
                  <a:lumOff val="100000"/>
                </a:schemeClr>
              </a:gs>
              <a:gs pos="67000">
                <a:srgbClr val="06DC1F"/>
              </a:gs>
            </a:gsLst>
            <a:lin ang="0" scaled="1"/>
          </a:gradFill>
        </p:spPr>
        <p:txBody>
          <a:bodyPr anchor="b">
            <a:normAutofit/>
          </a:bodyPr>
          <a:lstStyle>
            <a:lvl1pPr>
              <a:defRPr sz="2000">
                <a:solidFill>
                  <a:schemeClr val="bg1"/>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grpSp>
        <p:nvGrpSpPr>
          <p:cNvPr id="7" name="グループ化 6"/>
          <p:cNvGrpSpPr/>
          <p:nvPr userDrawn="1"/>
        </p:nvGrpSpPr>
        <p:grpSpPr>
          <a:xfrm>
            <a:off x="7536797" y="-20504"/>
            <a:ext cx="1632954" cy="666654"/>
            <a:chOff x="7536797" y="-20504"/>
            <a:chExt cx="1632954" cy="666654"/>
          </a:xfrm>
        </p:grpSpPr>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65073" y="328350"/>
              <a:ext cx="259407" cy="249167"/>
            </a:xfrm>
            <a:prstGeom prst="rect">
              <a:avLst/>
            </a:prstGeom>
          </p:spPr>
        </p:pic>
        <p:pic>
          <p:nvPicPr>
            <p:cNvPr id="9" name="図 8"/>
            <p:cNvPicPr>
              <a:picLocks noChangeAspect="1"/>
            </p:cNvPicPr>
            <p:nvPr userDrawn="1"/>
          </p:nvPicPr>
          <p:blipFill rotWithShape="1">
            <a:blip r:embed="rId3" cstate="print">
              <a:clrChange>
                <a:clrFrom>
                  <a:srgbClr val="FCFCFC"/>
                </a:clrFrom>
                <a:clrTo>
                  <a:srgbClr val="FCFCFC">
                    <a:alpha val="0"/>
                  </a:srgbClr>
                </a:clrTo>
              </a:clrChange>
              <a:extLst>
                <a:ext uri="{28A0092B-C50C-407E-A947-70E740481C1C}">
                  <a14:useLocalDpi xmlns:a14="http://schemas.microsoft.com/office/drawing/2010/main" val="0"/>
                </a:ext>
              </a:extLst>
            </a:blip>
            <a:srcRect t="11328" b="13555"/>
            <a:stretch/>
          </p:blipFill>
          <p:spPr>
            <a:xfrm>
              <a:off x="7536797" y="-20504"/>
              <a:ext cx="626142" cy="666654"/>
            </a:xfrm>
            <a:prstGeom prst="rect">
              <a:avLst/>
            </a:prstGeom>
          </p:spPr>
        </p:pic>
        <p:sp>
          <p:nvSpPr>
            <p:cNvPr id="10" name="Subtitle 2"/>
            <p:cNvSpPr txBox="1">
              <a:spLocks/>
            </p:cNvSpPr>
            <p:nvPr userDrawn="1"/>
          </p:nvSpPr>
          <p:spPr>
            <a:xfrm>
              <a:off x="8014755" y="327347"/>
              <a:ext cx="1001190" cy="28952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dirty="0" err="1">
                  <a:latin typeface="Times New Roman" panose="02020603050405020304" pitchFamily="18" charset="0"/>
                  <a:ea typeface="游ゴシック" panose="020B0400000000000000" pitchFamily="50" charset="-128"/>
                  <a:cs typeface="Times New Roman" panose="02020603050405020304" pitchFamily="18" charset="0"/>
                </a:rPr>
                <a:t>Iruma</a:t>
              </a:r>
              <a:r>
                <a:rPr lang="ja-JP" altLang="en-US" sz="1200" baseline="0" dirty="0">
                  <a:latin typeface="Times New Roman" panose="02020603050405020304" pitchFamily="18" charset="0"/>
                  <a:ea typeface="游ゴシック" panose="020B0400000000000000" pitchFamily="50" charset="-128"/>
                  <a:cs typeface="Times New Roman" panose="02020603050405020304" pitchFamily="18" charset="0"/>
                </a:rPr>
                <a:t> </a:t>
              </a:r>
              <a:r>
                <a:rPr lang="en-US" altLang="ja-JP" sz="1200" dirty="0">
                  <a:latin typeface="Times New Roman" panose="02020603050405020304" pitchFamily="18" charset="0"/>
                  <a:ea typeface="游ゴシック" panose="020B0400000000000000" pitchFamily="50" charset="-128"/>
                  <a:cs typeface="Times New Roman" panose="02020603050405020304" pitchFamily="18" charset="0"/>
                </a:rPr>
                <a:t>City</a:t>
              </a:r>
              <a:endParaRPr lang="en-US" sz="1200" dirty="0">
                <a:latin typeface="Times New Roman" panose="02020603050405020304" pitchFamily="18" charset="0"/>
                <a:ea typeface="游ゴシック" panose="020B0400000000000000" pitchFamily="50" charset="-128"/>
                <a:cs typeface="Times New Roman" panose="02020603050405020304" pitchFamily="18" charset="0"/>
              </a:endParaRPr>
            </a:p>
          </p:txBody>
        </p:sp>
        <p:sp>
          <p:nvSpPr>
            <p:cNvPr id="11" name="Subtitle 2"/>
            <p:cNvSpPr txBox="1">
              <a:spLocks/>
            </p:cNvSpPr>
            <p:nvPr userDrawn="1"/>
          </p:nvSpPr>
          <p:spPr>
            <a:xfrm>
              <a:off x="7860948" y="54786"/>
              <a:ext cx="1308803" cy="39814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400" dirty="0">
                  <a:latin typeface="メイリオ" panose="020B0604030504040204" pitchFamily="50" charset="-128"/>
                  <a:ea typeface="メイリオ" panose="020B0604030504040204" pitchFamily="50" charset="-128"/>
                </a:rPr>
                <a:t>入間市</a:t>
              </a:r>
              <a:endParaRPr lang="en-US" sz="2000" dirty="0">
                <a:latin typeface="メイリオ" panose="020B0604030504040204" pitchFamily="50" charset="-128"/>
                <a:ea typeface="メイリオ" panose="020B0604030504040204" pitchFamily="50" charset="-128"/>
              </a:endParaRPr>
            </a:p>
          </p:txBody>
        </p:sp>
      </p:grpSp>
      <p:sp>
        <p:nvSpPr>
          <p:cNvPr id="16" name="スライド番号プレースホルダー 15"/>
          <p:cNvSpPr>
            <a:spLocks noGrp="1"/>
          </p:cNvSpPr>
          <p:nvPr>
            <p:ph type="sldNum" sz="quarter" idx="12"/>
          </p:nvPr>
        </p:nvSpPr>
        <p:spPr>
          <a:xfrm>
            <a:off x="6480000" y="253859"/>
            <a:ext cx="647437" cy="403847"/>
          </a:xfrm>
        </p:spPr>
        <p:txBody>
          <a:bodyPr anchor="b"/>
          <a:lstStyle>
            <a:lvl1pPr>
              <a:defRPr sz="2000" b="1">
                <a:solidFill>
                  <a:schemeClr val="tx1"/>
                </a:solidFill>
                <a:latin typeface="Times New Roman" panose="02020603050405020304" pitchFamily="18" charset="0"/>
                <a:ea typeface="メイリオ" panose="020B0604030504040204" pitchFamily="50" charset="-128"/>
                <a:cs typeface="Times New Roman" panose="02020603050405020304" pitchFamily="18" charset="0"/>
              </a:defRPr>
            </a:lvl1pPr>
          </a:lstStyle>
          <a:p>
            <a:fld id="{7CBB2185-2232-4DD5-A47D-4275B0AED840}" type="slidenum">
              <a:rPr lang="ja-JP" altLang="en-US" smtClean="0"/>
              <a:pPr/>
              <a:t>‹#›</a:t>
            </a:fld>
            <a:endParaRPr lang="ja-JP" altLang="en-US" dirty="0"/>
          </a:p>
        </p:txBody>
      </p:sp>
    </p:spTree>
    <p:extLst>
      <p:ext uri="{BB962C8B-B14F-4D97-AF65-F5344CB8AC3E}">
        <p14:creationId xmlns:p14="http://schemas.microsoft.com/office/powerpoint/2010/main" val="2411902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7536797" cy="646150"/>
          </a:xfrm>
          <a:gradFill>
            <a:gsLst>
              <a:gs pos="10000">
                <a:srgbClr val="048A14"/>
              </a:gs>
              <a:gs pos="100000">
                <a:schemeClr val="accent1">
                  <a:lumMod val="0"/>
                  <a:lumOff val="100000"/>
                </a:schemeClr>
              </a:gs>
              <a:gs pos="67000">
                <a:srgbClr val="06DC1F"/>
              </a:gs>
            </a:gsLst>
            <a:lin ang="0" scaled="1"/>
          </a:gradFill>
        </p:spPr>
        <p:txBody>
          <a:bodyPr anchor="b">
            <a:normAutofit/>
          </a:bodyPr>
          <a:lstStyle>
            <a:lvl1pPr>
              <a:defRPr sz="2000">
                <a:solidFill>
                  <a:schemeClr val="bg1"/>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スライド番号プレースホルダー 15"/>
          <p:cNvSpPr>
            <a:spLocks noGrp="1"/>
          </p:cNvSpPr>
          <p:nvPr>
            <p:ph type="sldNum" sz="quarter" idx="12"/>
          </p:nvPr>
        </p:nvSpPr>
        <p:spPr>
          <a:xfrm>
            <a:off x="6480000" y="253859"/>
            <a:ext cx="647437" cy="403847"/>
          </a:xfrm>
        </p:spPr>
        <p:txBody>
          <a:bodyPr anchor="b"/>
          <a:lstStyle>
            <a:lvl1pPr>
              <a:defRPr sz="2000" b="1">
                <a:solidFill>
                  <a:schemeClr val="tx1"/>
                </a:solidFill>
                <a:latin typeface="Times New Roman" panose="02020603050405020304" pitchFamily="18" charset="0"/>
                <a:ea typeface="メイリオ" panose="020B0604030504040204" pitchFamily="50" charset="-128"/>
                <a:cs typeface="Times New Roman" panose="02020603050405020304" pitchFamily="18" charset="0"/>
              </a:defRPr>
            </a:lvl1pPr>
          </a:lstStyle>
          <a:p>
            <a:fld id="{7CBB2185-2232-4DD5-A47D-4275B0AED840}" type="slidenum">
              <a:rPr lang="ja-JP" altLang="en-US" smtClean="0"/>
              <a:pPr/>
              <a:t>‹#›</a:t>
            </a:fld>
            <a:endParaRPr lang="ja-JP" altLang="en-US" dirty="0"/>
          </a:p>
        </p:txBody>
      </p:sp>
      <p:grpSp>
        <p:nvGrpSpPr>
          <p:cNvPr id="12" name="グループ化 11"/>
          <p:cNvGrpSpPr/>
          <p:nvPr userDrawn="1"/>
        </p:nvGrpSpPr>
        <p:grpSpPr>
          <a:xfrm>
            <a:off x="7485610" y="-14113"/>
            <a:ext cx="1684141" cy="655855"/>
            <a:chOff x="7485610" y="-14113"/>
            <a:chExt cx="1684141" cy="655855"/>
          </a:xfrm>
        </p:grpSpPr>
        <p:pic>
          <p:nvPicPr>
            <p:cNvPr id="13" name="図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65073" y="328350"/>
              <a:ext cx="259407" cy="249167"/>
            </a:xfrm>
            <a:prstGeom prst="rect">
              <a:avLst/>
            </a:prstGeom>
          </p:spPr>
        </p:pic>
        <p:sp>
          <p:nvSpPr>
            <p:cNvPr id="14" name="Subtitle 2"/>
            <p:cNvSpPr txBox="1">
              <a:spLocks/>
            </p:cNvSpPr>
            <p:nvPr userDrawn="1"/>
          </p:nvSpPr>
          <p:spPr>
            <a:xfrm>
              <a:off x="8014755" y="327347"/>
              <a:ext cx="1001190" cy="28952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dirty="0" err="1">
                  <a:latin typeface="Times New Roman" panose="02020603050405020304" pitchFamily="18" charset="0"/>
                  <a:ea typeface="游ゴシック" panose="020B0400000000000000" pitchFamily="50" charset="-128"/>
                  <a:cs typeface="Times New Roman" panose="02020603050405020304" pitchFamily="18" charset="0"/>
                </a:rPr>
                <a:t>Iruma</a:t>
              </a:r>
              <a:r>
                <a:rPr lang="ja-JP" altLang="en-US" sz="1200" baseline="0" dirty="0">
                  <a:latin typeface="Times New Roman" panose="02020603050405020304" pitchFamily="18" charset="0"/>
                  <a:ea typeface="游ゴシック" panose="020B0400000000000000" pitchFamily="50" charset="-128"/>
                  <a:cs typeface="Times New Roman" panose="02020603050405020304" pitchFamily="18" charset="0"/>
                </a:rPr>
                <a:t> </a:t>
              </a:r>
              <a:r>
                <a:rPr lang="en-US" altLang="ja-JP" sz="1200" dirty="0">
                  <a:latin typeface="Times New Roman" panose="02020603050405020304" pitchFamily="18" charset="0"/>
                  <a:ea typeface="游ゴシック" panose="020B0400000000000000" pitchFamily="50" charset="-128"/>
                  <a:cs typeface="Times New Roman" panose="02020603050405020304" pitchFamily="18" charset="0"/>
                </a:rPr>
                <a:t>City</a:t>
              </a:r>
              <a:endParaRPr lang="en-US" sz="1200" dirty="0">
                <a:latin typeface="Times New Roman" panose="02020603050405020304" pitchFamily="18" charset="0"/>
                <a:ea typeface="游ゴシック" panose="020B0400000000000000" pitchFamily="50" charset="-128"/>
                <a:cs typeface="Times New Roman" panose="02020603050405020304" pitchFamily="18" charset="0"/>
              </a:endParaRPr>
            </a:p>
          </p:txBody>
        </p:sp>
        <p:pic>
          <p:nvPicPr>
            <p:cNvPr id="15" name="図 14"/>
            <p:cNvPicPr>
              <a:picLocks noChangeAspect="1"/>
            </p:cNvPicPr>
            <p:nvPr userDrawn="1"/>
          </p:nvPicPr>
          <p:blipFill rotWithShape="1">
            <a:blip r:embed="rId3" cstate="print">
              <a:clrChange>
                <a:clrFrom>
                  <a:srgbClr val="FCFCFC"/>
                </a:clrFrom>
                <a:clrTo>
                  <a:srgbClr val="FCFCFC">
                    <a:alpha val="0"/>
                  </a:srgbClr>
                </a:clrTo>
              </a:clrChange>
              <a:extLst>
                <a:ext uri="{28A0092B-C50C-407E-A947-70E740481C1C}">
                  <a14:useLocalDpi xmlns:a14="http://schemas.microsoft.com/office/drawing/2010/main" val="0"/>
                </a:ext>
              </a:extLst>
            </a:blip>
            <a:srcRect t="22242" b="5608"/>
            <a:stretch/>
          </p:blipFill>
          <p:spPr>
            <a:xfrm>
              <a:off x="7485610" y="-14113"/>
              <a:ext cx="641324" cy="655855"/>
            </a:xfrm>
            <a:prstGeom prst="rect">
              <a:avLst/>
            </a:prstGeom>
          </p:spPr>
        </p:pic>
        <p:sp>
          <p:nvSpPr>
            <p:cNvPr id="17" name="Subtitle 2"/>
            <p:cNvSpPr txBox="1">
              <a:spLocks/>
            </p:cNvSpPr>
            <p:nvPr userDrawn="1"/>
          </p:nvSpPr>
          <p:spPr>
            <a:xfrm>
              <a:off x="7860948" y="54786"/>
              <a:ext cx="1308803" cy="39814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400" dirty="0">
                  <a:latin typeface="メイリオ" panose="020B0604030504040204" pitchFamily="50" charset="-128"/>
                  <a:ea typeface="メイリオ" panose="020B0604030504040204" pitchFamily="50" charset="-128"/>
                </a:rPr>
                <a:t>入間市</a:t>
              </a:r>
              <a:endParaRPr lang="en-US" sz="2000"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4038645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7536797" cy="646150"/>
          </a:xfrm>
          <a:gradFill>
            <a:gsLst>
              <a:gs pos="10000">
                <a:srgbClr val="048A14"/>
              </a:gs>
              <a:gs pos="100000">
                <a:schemeClr val="accent1">
                  <a:lumMod val="0"/>
                  <a:lumOff val="100000"/>
                </a:schemeClr>
              </a:gs>
              <a:gs pos="67000">
                <a:srgbClr val="06DC1F"/>
              </a:gs>
            </a:gsLst>
            <a:lin ang="0" scaled="1"/>
          </a:gradFill>
        </p:spPr>
        <p:txBody>
          <a:bodyPr anchor="b">
            <a:normAutofit/>
          </a:bodyPr>
          <a:lstStyle>
            <a:lvl1pPr>
              <a:defRPr sz="2000">
                <a:solidFill>
                  <a:schemeClr val="bg1"/>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スライド番号プレースホルダー 15"/>
          <p:cNvSpPr>
            <a:spLocks noGrp="1"/>
          </p:cNvSpPr>
          <p:nvPr>
            <p:ph type="sldNum" sz="quarter" idx="12"/>
          </p:nvPr>
        </p:nvSpPr>
        <p:spPr>
          <a:xfrm>
            <a:off x="6480000" y="253859"/>
            <a:ext cx="647437" cy="403847"/>
          </a:xfrm>
          <a:noFill/>
        </p:spPr>
        <p:txBody>
          <a:bodyPr anchor="b"/>
          <a:lstStyle>
            <a:lvl1pPr>
              <a:defRPr sz="2000" b="1">
                <a:solidFill>
                  <a:schemeClr val="tx1"/>
                </a:solidFill>
                <a:latin typeface="Times New Roman" panose="02020603050405020304" pitchFamily="18" charset="0"/>
                <a:ea typeface="メイリオ" panose="020B0604030504040204" pitchFamily="50" charset="-128"/>
                <a:cs typeface="Times New Roman" panose="02020603050405020304" pitchFamily="18" charset="0"/>
              </a:defRPr>
            </a:lvl1pPr>
          </a:lstStyle>
          <a:p>
            <a:fld id="{7CBB2185-2232-4DD5-A47D-4275B0AED840}" type="slidenum">
              <a:rPr lang="ja-JP" altLang="en-US" smtClean="0"/>
              <a:pPr/>
              <a:t>‹#›</a:t>
            </a:fld>
            <a:endParaRPr lang="ja-JP" altLang="en-US" dirty="0"/>
          </a:p>
        </p:txBody>
      </p:sp>
      <p:pic>
        <p:nvPicPr>
          <p:cNvPr id="13" name="図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65073" y="328350"/>
            <a:ext cx="259407" cy="249167"/>
          </a:xfrm>
          <a:prstGeom prst="rect">
            <a:avLst/>
          </a:prstGeom>
        </p:spPr>
      </p:pic>
      <p:sp>
        <p:nvSpPr>
          <p:cNvPr id="14" name="Subtitle 2"/>
          <p:cNvSpPr txBox="1">
            <a:spLocks/>
          </p:cNvSpPr>
          <p:nvPr userDrawn="1"/>
        </p:nvSpPr>
        <p:spPr>
          <a:xfrm>
            <a:off x="8014755" y="327347"/>
            <a:ext cx="1001190" cy="28952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dirty="0" err="1">
                <a:latin typeface="Times New Roman" panose="02020603050405020304" pitchFamily="18" charset="0"/>
                <a:ea typeface="游ゴシック" panose="020B0400000000000000" pitchFamily="50" charset="-128"/>
                <a:cs typeface="Times New Roman" panose="02020603050405020304" pitchFamily="18" charset="0"/>
              </a:rPr>
              <a:t>Iruma</a:t>
            </a:r>
            <a:r>
              <a:rPr lang="ja-JP" altLang="en-US" sz="1200" baseline="0" dirty="0">
                <a:latin typeface="Times New Roman" panose="02020603050405020304" pitchFamily="18" charset="0"/>
                <a:ea typeface="游ゴシック" panose="020B0400000000000000" pitchFamily="50" charset="-128"/>
                <a:cs typeface="Times New Roman" panose="02020603050405020304" pitchFamily="18" charset="0"/>
              </a:rPr>
              <a:t> </a:t>
            </a:r>
            <a:r>
              <a:rPr lang="en-US" altLang="ja-JP" sz="1200" dirty="0">
                <a:latin typeface="Times New Roman" panose="02020603050405020304" pitchFamily="18" charset="0"/>
                <a:ea typeface="游ゴシック" panose="020B0400000000000000" pitchFamily="50" charset="-128"/>
                <a:cs typeface="Times New Roman" panose="02020603050405020304" pitchFamily="18" charset="0"/>
              </a:rPr>
              <a:t>City</a:t>
            </a:r>
            <a:endParaRPr lang="en-US" sz="1200" dirty="0">
              <a:latin typeface="Times New Roman" panose="02020603050405020304" pitchFamily="18" charset="0"/>
              <a:ea typeface="游ゴシック" panose="020B0400000000000000" pitchFamily="50" charset="-128"/>
              <a:cs typeface="Times New Roman" panose="02020603050405020304" pitchFamily="18" charset="0"/>
            </a:endParaRPr>
          </a:p>
        </p:txBody>
      </p:sp>
      <p:sp>
        <p:nvSpPr>
          <p:cNvPr id="17" name="Subtitle 2"/>
          <p:cNvSpPr txBox="1">
            <a:spLocks/>
          </p:cNvSpPr>
          <p:nvPr userDrawn="1"/>
        </p:nvSpPr>
        <p:spPr>
          <a:xfrm>
            <a:off x="7860948" y="54786"/>
            <a:ext cx="1308803" cy="39814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400" dirty="0">
                <a:latin typeface="メイリオ" panose="020B0604030504040204" pitchFamily="50" charset="-128"/>
                <a:ea typeface="メイリオ" panose="020B0604030504040204" pitchFamily="50" charset="-128"/>
              </a:rPr>
              <a:t>入間市</a:t>
            </a:r>
            <a:endParaRPr lang="en-US" sz="2000" dirty="0">
              <a:latin typeface="メイリオ" panose="020B0604030504040204" pitchFamily="50" charset="-128"/>
              <a:ea typeface="メイリオ" panose="020B0604030504040204" pitchFamily="50" charset="-128"/>
            </a:endParaRPr>
          </a:p>
        </p:txBody>
      </p:sp>
      <p:pic>
        <p:nvPicPr>
          <p:cNvPr id="10" name="図 9"/>
          <p:cNvPicPr>
            <a:picLocks noChangeAspect="1"/>
          </p:cNvPicPr>
          <p:nvPr userDrawn="1"/>
        </p:nvPicPr>
        <p:blipFill rotWithShape="1">
          <a:blip r:embed="rId3" cstate="print">
            <a:clrChange>
              <a:clrFrom>
                <a:srgbClr val="FCFCFC"/>
              </a:clrFrom>
              <a:clrTo>
                <a:srgbClr val="FCFCFC">
                  <a:alpha val="0"/>
                </a:srgbClr>
              </a:clrTo>
            </a:clrChange>
            <a:extLst>
              <a:ext uri="{28A0092B-C50C-407E-A947-70E740481C1C}">
                <a14:useLocalDpi xmlns:a14="http://schemas.microsoft.com/office/drawing/2010/main" val="0"/>
              </a:ext>
            </a:extLst>
          </a:blip>
          <a:srcRect t="22242" b="5608"/>
          <a:stretch/>
        </p:blipFill>
        <p:spPr>
          <a:xfrm flipH="1">
            <a:off x="7466962" y="7883"/>
            <a:ext cx="640800" cy="649823"/>
          </a:xfrm>
          <a:prstGeom prst="rect">
            <a:avLst/>
          </a:prstGeom>
        </p:spPr>
      </p:pic>
    </p:spTree>
    <p:extLst>
      <p:ext uri="{BB962C8B-B14F-4D97-AF65-F5344CB8AC3E}">
        <p14:creationId xmlns:p14="http://schemas.microsoft.com/office/powerpoint/2010/main" val="2889486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ED9DEB3-9DFB-1698-BAA3-25EBF44811F2}"/>
              </a:ext>
            </a:extLst>
          </p:cNvPr>
          <p:cNvSpPr txBox="1">
            <a:spLocks/>
          </p:cNvSpPr>
          <p:nvPr userDrawn="1"/>
        </p:nvSpPr>
        <p:spPr>
          <a:xfrm>
            <a:off x="-1" y="0"/>
            <a:ext cx="7536797" cy="914399"/>
          </a:xfrm>
          <a:prstGeom prst="rect">
            <a:avLst/>
          </a:prstGeom>
          <a:gradFill>
            <a:gsLst>
              <a:gs pos="10000">
                <a:srgbClr val="048A14"/>
              </a:gs>
              <a:gs pos="100000">
                <a:schemeClr val="accent1">
                  <a:lumMod val="0"/>
                  <a:lumOff val="100000"/>
                </a:schemeClr>
              </a:gs>
              <a:gs pos="67000">
                <a:srgbClr val="06DC1F"/>
              </a:gs>
            </a:gsLst>
            <a:lin ang="0" scaled="1"/>
          </a:gradFill>
        </p:spPr>
        <p:txBody>
          <a:bodyPr vert="horz" lIns="91440" tIns="45720" rIns="91440" bIns="45720" rtlCol="0" anchor="b">
            <a:normAutofit/>
          </a:bodyPr>
          <a:lstStyle>
            <a:lvl1pPr algn="l" defTabSz="914400" rtl="0" eaLnBrk="1" latinLnBrk="0" hangingPunct="1">
              <a:lnSpc>
                <a:spcPct val="90000"/>
              </a:lnSpc>
              <a:spcBef>
                <a:spcPct val="0"/>
              </a:spcBef>
              <a:buNone/>
              <a:defRPr kumimoji="1" sz="2000" kern="1200">
                <a:solidFill>
                  <a:schemeClr val="bg1"/>
                </a:solidFill>
                <a:latin typeface="メイリオ" panose="020B0604030504040204" pitchFamily="50" charset="-128"/>
                <a:ea typeface="メイリオ" panose="020B0604030504040204" pitchFamily="50" charset="-128"/>
                <a:cs typeface="+mj-cs"/>
              </a:defRPr>
            </a:lvl1pPr>
          </a:lstStyle>
          <a:p>
            <a:endParaRPr lang="en-US" dirty="0"/>
          </a:p>
        </p:txBody>
      </p:sp>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7" name="Text Placeholder 2"/>
          <p:cNvSpPr>
            <a:spLocks noGrp="1"/>
          </p:cNvSpPr>
          <p:nvPr>
            <p:ph type="body" idx="1"/>
          </p:nvPr>
        </p:nvSpPr>
        <p:spPr>
          <a:xfrm>
            <a:off x="623888" y="4589464"/>
            <a:ext cx="7886700" cy="1500187"/>
          </a:xfrm>
          <a:gradFill flip="none" rotWithShape="1">
            <a:gsLst>
              <a:gs pos="0">
                <a:srgbClr val="B2FCBB"/>
              </a:gs>
              <a:gs pos="41000">
                <a:srgbClr val="60FA72"/>
              </a:gs>
              <a:gs pos="77000">
                <a:srgbClr val="06DC1F"/>
              </a:gs>
              <a:gs pos="100000">
                <a:srgbClr val="048A14"/>
              </a:gs>
            </a:gsLst>
            <a:path path="circle">
              <a:fillToRect l="50000" t="50000" r="50000" b="50000"/>
            </a:path>
            <a:tileRect/>
          </a:gradFill>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dirty="0"/>
              <a:t>マスター テキストの書式設定</a:t>
            </a:r>
          </a:p>
        </p:txBody>
      </p:sp>
      <p:grpSp>
        <p:nvGrpSpPr>
          <p:cNvPr id="4" name="グループ化 3">
            <a:extLst>
              <a:ext uri="{FF2B5EF4-FFF2-40B4-BE49-F238E27FC236}">
                <a16:creationId xmlns:a16="http://schemas.microsoft.com/office/drawing/2014/main" id="{89875088-94C6-2AFE-3AFD-CA90078E27DF}"/>
              </a:ext>
            </a:extLst>
          </p:cNvPr>
          <p:cNvGrpSpPr/>
          <p:nvPr userDrawn="1"/>
        </p:nvGrpSpPr>
        <p:grpSpPr>
          <a:xfrm>
            <a:off x="6929951" y="-20505"/>
            <a:ext cx="2276144" cy="978736"/>
            <a:chOff x="7536797" y="-20504"/>
            <a:chExt cx="1659451" cy="713560"/>
          </a:xfrm>
        </p:grpSpPr>
        <p:pic>
          <p:nvPicPr>
            <p:cNvPr id="5" name="図 4">
              <a:extLst>
                <a:ext uri="{FF2B5EF4-FFF2-40B4-BE49-F238E27FC236}">
                  <a16:creationId xmlns:a16="http://schemas.microsoft.com/office/drawing/2014/main" id="{D57A777B-170A-E10A-1D74-E551C9D0A27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91570" y="375256"/>
              <a:ext cx="259407" cy="249167"/>
            </a:xfrm>
            <a:prstGeom prst="rect">
              <a:avLst/>
            </a:prstGeom>
          </p:spPr>
        </p:pic>
        <p:pic>
          <p:nvPicPr>
            <p:cNvPr id="6" name="図 5">
              <a:extLst>
                <a:ext uri="{FF2B5EF4-FFF2-40B4-BE49-F238E27FC236}">
                  <a16:creationId xmlns:a16="http://schemas.microsoft.com/office/drawing/2014/main" id="{77029C12-F43D-70C9-F343-10E6FF1D49EB}"/>
                </a:ext>
              </a:extLst>
            </p:cNvPr>
            <p:cNvPicPr>
              <a:picLocks noChangeAspect="1"/>
            </p:cNvPicPr>
            <p:nvPr userDrawn="1"/>
          </p:nvPicPr>
          <p:blipFill rotWithShape="1">
            <a:blip r:embed="rId3" cstate="print">
              <a:clrChange>
                <a:clrFrom>
                  <a:srgbClr val="FCFCFC"/>
                </a:clrFrom>
                <a:clrTo>
                  <a:srgbClr val="FCFCFC">
                    <a:alpha val="0"/>
                  </a:srgbClr>
                </a:clrTo>
              </a:clrChange>
              <a:extLst>
                <a:ext uri="{28A0092B-C50C-407E-A947-70E740481C1C}">
                  <a14:useLocalDpi xmlns:a14="http://schemas.microsoft.com/office/drawing/2010/main" val="0"/>
                </a:ext>
              </a:extLst>
            </a:blip>
            <a:srcRect t="11328" b="13555"/>
            <a:stretch/>
          </p:blipFill>
          <p:spPr>
            <a:xfrm>
              <a:off x="7536797" y="-20504"/>
              <a:ext cx="626142" cy="666654"/>
            </a:xfrm>
            <a:prstGeom prst="rect">
              <a:avLst/>
            </a:prstGeom>
          </p:spPr>
        </p:pic>
        <p:sp>
          <p:nvSpPr>
            <p:cNvPr id="12" name="Subtitle 2">
              <a:extLst>
                <a:ext uri="{FF2B5EF4-FFF2-40B4-BE49-F238E27FC236}">
                  <a16:creationId xmlns:a16="http://schemas.microsoft.com/office/drawing/2014/main" id="{5C660F08-5B8A-DFC9-D202-9684B924F88C}"/>
                </a:ext>
              </a:extLst>
            </p:cNvPr>
            <p:cNvSpPr txBox="1">
              <a:spLocks/>
            </p:cNvSpPr>
            <p:nvPr userDrawn="1"/>
          </p:nvSpPr>
          <p:spPr>
            <a:xfrm>
              <a:off x="8051110" y="403535"/>
              <a:ext cx="1001190" cy="28952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400" dirty="0" err="1">
                  <a:latin typeface="Times New Roman" panose="02020603050405020304" pitchFamily="18" charset="0"/>
                  <a:ea typeface="游ゴシック" panose="020B0400000000000000" pitchFamily="50" charset="-128"/>
                  <a:cs typeface="Times New Roman" panose="02020603050405020304" pitchFamily="18" charset="0"/>
                </a:rPr>
                <a:t>Iruma</a:t>
              </a:r>
              <a:r>
                <a:rPr lang="ja-JP" altLang="en-US" sz="1400" baseline="0" dirty="0">
                  <a:latin typeface="Times New Roman" panose="02020603050405020304" pitchFamily="18" charset="0"/>
                  <a:ea typeface="游ゴシック" panose="020B0400000000000000" pitchFamily="50" charset="-128"/>
                  <a:cs typeface="Times New Roman" panose="02020603050405020304" pitchFamily="18" charset="0"/>
                </a:rPr>
                <a:t> </a:t>
              </a:r>
              <a:r>
                <a:rPr lang="en-US" altLang="ja-JP" sz="1400" dirty="0">
                  <a:latin typeface="Times New Roman" panose="02020603050405020304" pitchFamily="18" charset="0"/>
                  <a:ea typeface="游ゴシック" panose="020B0400000000000000" pitchFamily="50" charset="-128"/>
                  <a:cs typeface="Times New Roman" panose="02020603050405020304" pitchFamily="18" charset="0"/>
                </a:rPr>
                <a:t>City</a:t>
              </a:r>
              <a:endParaRPr lang="en-US" sz="1400" dirty="0">
                <a:latin typeface="Times New Roman" panose="02020603050405020304" pitchFamily="18" charset="0"/>
                <a:ea typeface="游ゴシック" panose="020B0400000000000000" pitchFamily="50" charset="-128"/>
                <a:cs typeface="Times New Roman" panose="02020603050405020304" pitchFamily="18" charset="0"/>
              </a:endParaRPr>
            </a:p>
          </p:txBody>
        </p:sp>
        <p:sp>
          <p:nvSpPr>
            <p:cNvPr id="13" name="Subtitle 2">
              <a:extLst>
                <a:ext uri="{FF2B5EF4-FFF2-40B4-BE49-F238E27FC236}">
                  <a16:creationId xmlns:a16="http://schemas.microsoft.com/office/drawing/2014/main" id="{24FBB5C0-A99C-E013-54A4-2A84A16952A0}"/>
                </a:ext>
              </a:extLst>
            </p:cNvPr>
            <p:cNvSpPr txBox="1">
              <a:spLocks/>
            </p:cNvSpPr>
            <p:nvPr userDrawn="1"/>
          </p:nvSpPr>
          <p:spPr>
            <a:xfrm>
              <a:off x="7887445" y="101692"/>
              <a:ext cx="1308803" cy="39814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800" dirty="0">
                  <a:latin typeface="メイリオ" panose="020B0604030504040204" pitchFamily="50" charset="-128"/>
                  <a:ea typeface="メイリオ" panose="020B0604030504040204" pitchFamily="50" charset="-128"/>
                </a:rPr>
                <a:t>入間市</a:t>
              </a:r>
              <a:endParaRPr lang="en-US" sz="2400"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4001860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Title 1"/>
          <p:cNvSpPr>
            <a:spLocks noGrp="1"/>
          </p:cNvSpPr>
          <p:nvPr>
            <p:ph type="title"/>
          </p:nvPr>
        </p:nvSpPr>
        <p:spPr>
          <a:xfrm>
            <a:off x="-1" y="1"/>
            <a:ext cx="7536797" cy="646150"/>
          </a:xfrm>
          <a:gradFill>
            <a:gsLst>
              <a:gs pos="10000">
                <a:srgbClr val="048A14"/>
              </a:gs>
              <a:gs pos="100000">
                <a:schemeClr val="accent1">
                  <a:lumMod val="0"/>
                  <a:lumOff val="100000"/>
                </a:schemeClr>
              </a:gs>
              <a:gs pos="67000">
                <a:srgbClr val="06DC1F"/>
              </a:gs>
            </a:gsLst>
            <a:lin ang="0" scaled="1"/>
          </a:gradFill>
        </p:spPr>
        <p:txBody>
          <a:bodyPr anchor="b">
            <a:normAutofit/>
          </a:bodyPr>
          <a:lstStyle>
            <a:lvl1pPr>
              <a:defRPr sz="2000">
                <a:solidFill>
                  <a:schemeClr val="bg1"/>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grpSp>
        <p:nvGrpSpPr>
          <p:cNvPr id="7" name="グループ化 6"/>
          <p:cNvGrpSpPr/>
          <p:nvPr userDrawn="1"/>
        </p:nvGrpSpPr>
        <p:grpSpPr>
          <a:xfrm>
            <a:off x="7536797" y="-20504"/>
            <a:ext cx="1632954" cy="666654"/>
            <a:chOff x="7536797" y="-20504"/>
            <a:chExt cx="1632954" cy="666654"/>
          </a:xfrm>
        </p:grpSpPr>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65073" y="328350"/>
              <a:ext cx="259407" cy="249167"/>
            </a:xfrm>
            <a:prstGeom prst="rect">
              <a:avLst/>
            </a:prstGeom>
          </p:spPr>
        </p:pic>
        <p:pic>
          <p:nvPicPr>
            <p:cNvPr id="9" name="図 8"/>
            <p:cNvPicPr>
              <a:picLocks noChangeAspect="1"/>
            </p:cNvPicPr>
            <p:nvPr userDrawn="1"/>
          </p:nvPicPr>
          <p:blipFill rotWithShape="1">
            <a:blip r:embed="rId3" cstate="print">
              <a:clrChange>
                <a:clrFrom>
                  <a:srgbClr val="FCFCFC"/>
                </a:clrFrom>
                <a:clrTo>
                  <a:srgbClr val="FCFCFC">
                    <a:alpha val="0"/>
                  </a:srgbClr>
                </a:clrTo>
              </a:clrChange>
              <a:extLst>
                <a:ext uri="{28A0092B-C50C-407E-A947-70E740481C1C}">
                  <a14:useLocalDpi xmlns:a14="http://schemas.microsoft.com/office/drawing/2010/main" val="0"/>
                </a:ext>
              </a:extLst>
            </a:blip>
            <a:srcRect t="11328" b="13555"/>
            <a:stretch/>
          </p:blipFill>
          <p:spPr>
            <a:xfrm>
              <a:off x="7536797" y="-20504"/>
              <a:ext cx="626142" cy="666654"/>
            </a:xfrm>
            <a:prstGeom prst="rect">
              <a:avLst/>
            </a:prstGeom>
          </p:spPr>
        </p:pic>
        <p:sp>
          <p:nvSpPr>
            <p:cNvPr id="10" name="Subtitle 2"/>
            <p:cNvSpPr txBox="1">
              <a:spLocks/>
            </p:cNvSpPr>
            <p:nvPr userDrawn="1"/>
          </p:nvSpPr>
          <p:spPr>
            <a:xfrm>
              <a:off x="8014755" y="327347"/>
              <a:ext cx="1001190" cy="28952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dirty="0" err="1">
                  <a:latin typeface="Times New Roman" panose="02020603050405020304" pitchFamily="18" charset="0"/>
                  <a:ea typeface="游ゴシック" panose="020B0400000000000000" pitchFamily="50" charset="-128"/>
                  <a:cs typeface="Times New Roman" panose="02020603050405020304" pitchFamily="18" charset="0"/>
                </a:rPr>
                <a:t>Iruma</a:t>
              </a:r>
              <a:r>
                <a:rPr lang="ja-JP" altLang="en-US" sz="1200" baseline="0" dirty="0">
                  <a:latin typeface="Times New Roman" panose="02020603050405020304" pitchFamily="18" charset="0"/>
                  <a:ea typeface="游ゴシック" panose="020B0400000000000000" pitchFamily="50" charset="-128"/>
                  <a:cs typeface="Times New Roman" panose="02020603050405020304" pitchFamily="18" charset="0"/>
                </a:rPr>
                <a:t> </a:t>
              </a:r>
              <a:r>
                <a:rPr lang="en-US" altLang="ja-JP" sz="1200" dirty="0">
                  <a:latin typeface="Times New Roman" panose="02020603050405020304" pitchFamily="18" charset="0"/>
                  <a:ea typeface="游ゴシック" panose="020B0400000000000000" pitchFamily="50" charset="-128"/>
                  <a:cs typeface="Times New Roman" panose="02020603050405020304" pitchFamily="18" charset="0"/>
                </a:rPr>
                <a:t>City</a:t>
              </a:r>
              <a:endParaRPr lang="en-US" sz="1200" dirty="0">
                <a:latin typeface="Times New Roman" panose="02020603050405020304" pitchFamily="18" charset="0"/>
                <a:ea typeface="游ゴシック" panose="020B0400000000000000" pitchFamily="50" charset="-128"/>
                <a:cs typeface="Times New Roman" panose="02020603050405020304" pitchFamily="18" charset="0"/>
              </a:endParaRPr>
            </a:p>
          </p:txBody>
        </p:sp>
        <p:sp>
          <p:nvSpPr>
            <p:cNvPr id="11" name="Subtitle 2"/>
            <p:cNvSpPr txBox="1">
              <a:spLocks/>
            </p:cNvSpPr>
            <p:nvPr userDrawn="1"/>
          </p:nvSpPr>
          <p:spPr>
            <a:xfrm>
              <a:off x="7860948" y="54786"/>
              <a:ext cx="1308803" cy="39814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400" dirty="0">
                  <a:latin typeface="メイリオ" panose="020B0604030504040204" pitchFamily="50" charset="-128"/>
                  <a:ea typeface="メイリオ" panose="020B0604030504040204" pitchFamily="50" charset="-128"/>
                </a:rPr>
                <a:t>入間市</a:t>
              </a:r>
              <a:endParaRPr lang="en-US" sz="2000" dirty="0">
                <a:latin typeface="メイリオ" panose="020B0604030504040204" pitchFamily="50" charset="-128"/>
                <a:ea typeface="メイリオ" panose="020B0604030504040204" pitchFamily="50" charset="-128"/>
              </a:endParaRPr>
            </a:p>
          </p:txBody>
        </p:sp>
      </p:grpSp>
      <p:sp>
        <p:nvSpPr>
          <p:cNvPr id="12" name="スライド番号プレースホルダー 15"/>
          <p:cNvSpPr>
            <a:spLocks noGrp="1"/>
          </p:cNvSpPr>
          <p:nvPr>
            <p:ph type="sldNum" sz="quarter" idx="12"/>
          </p:nvPr>
        </p:nvSpPr>
        <p:spPr>
          <a:xfrm>
            <a:off x="6480000" y="253859"/>
            <a:ext cx="647437" cy="403847"/>
          </a:xfrm>
        </p:spPr>
        <p:txBody>
          <a:bodyPr anchor="b"/>
          <a:lstStyle>
            <a:lvl1pPr>
              <a:defRPr sz="2000" b="1">
                <a:solidFill>
                  <a:schemeClr val="tx1"/>
                </a:solidFill>
                <a:latin typeface="Times New Roman" panose="02020603050405020304" pitchFamily="18" charset="0"/>
                <a:ea typeface="メイリオ" panose="020B0604030504040204" pitchFamily="50" charset="-128"/>
                <a:cs typeface="Times New Roman" panose="02020603050405020304" pitchFamily="18" charset="0"/>
              </a:defRPr>
            </a:lvl1pPr>
          </a:lstStyle>
          <a:p>
            <a:fld id="{7CBB2185-2232-4DD5-A47D-4275B0AED840}" type="slidenum">
              <a:rPr lang="ja-JP" altLang="en-US" smtClean="0"/>
              <a:pPr/>
              <a:t>‹#›</a:t>
            </a:fld>
            <a:endParaRPr lang="ja-JP" altLang="en-US" dirty="0"/>
          </a:p>
        </p:txBody>
      </p:sp>
    </p:spTree>
    <p:extLst>
      <p:ext uri="{BB962C8B-B14F-4D97-AF65-F5344CB8AC3E}">
        <p14:creationId xmlns:p14="http://schemas.microsoft.com/office/powerpoint/2010/main" val="2007936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タイトルのみ">
    <p:spTree>
      <p:nvGrpSpPr>
        <p:cNvPr id="1" name=""/>
        <p:cNvGrpSpPr/>
        <p:nvPr/>
      </p:nvGrpSpPr>
      <p:grpSpPr>
        <a:xfrm>
          <a:off x="0" y="0"/>
          <a:ext cx="0" cy="0"/>
          <a:chOff x="0" y="0"/>
          <a:chExt cx="0" cy="0"/>
        </a:xfrm>
      </p:grpSpPr>
      <p:sp>
        <p:nvSpPr>
          <p:cNvPr id="6" name="Title 1"/>
          <p:cNvSpPr>
            <a:spLocks noGrp="1"/>
          </p:cNvSpPr>
          <p:nvPr>
            <p:ph type="title"/>
          </p:nvPr>
        </p:nvSpPr>
        <p:spPr>
          <a:xfrm>
            <a:off x="-1" y="1"/>
            <a:ext cx="7536797" cy="646150"/>
          </a:xfrm>
          <a:gradFill>
            <a:gsLst>
              <a:gs pos="10000">
                <a:srgbClr val="048A14"/>
              </a:gs>
              <a:gs pos="100000">
                <a:schemeClr val="accent1">
                  <a:lumMod val="0"/>
                  <a:lumOff val="100000"/>
                </a:schemeClr>
              </a:gs>
              <a:gs pos="67000">
                <a:srgbClr val="06DC1F"/>
              </a:gs>
            </a:gsLst>
            <a:lin ang="0" scaled="1"/>
          </a:gradFill>
        </p:spPr>
        <p:txBody>
          <a:bodyPr anchor="b">
            <a:normAutofit/>
          </a:bodyPr>
          <a:lstStyle>
            <a:lvl1pPr>
              <a:defRPr sz="2000">
                <a:solidFill>
                  <a:schemeClr val="bg1"/>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12" name="スライド番号プレースホルダー 15"/>
          <p:cNvSpPr>
            <a:spLocks noGrp="1"/>
          </p:cNvSpPr>
          <p:nvPr>
            <p:ph type="sldNum" sz="quarter" idx="12"/>
          </p:nvPr>
        </p:nvSpPr>
        <p:spPr>
          <a:xfrm>
            <a:off x="6480000" y="253859"/>
            <a:ext cx="647437" cy="403847"/>
          </a:xfrm>
        </p:spPr>
        <p:txBody>
          <a:bodyPr anchor="b"/>
          <a:lstStyle>
            <a:lvl1pPr>
              <a:defRPr sz="2000" b="1">
                <a:solidFill>
                  <a:schemeClr val="tx1"/>
                </a:solidFill>
                <a:latin typeface="Times New Roman" panose="02020603050405020304" pitchFamily="18" charset="0"/>
                <a:ea typeface="メイリオ" panose="020B0604030504040204" pitchFamily="50" charset="-128"/>
                <a:cs typeface="Times New Roman" panose="02020603050405020304" pitchFamily="18" charset="0"/>
              </a:defRPr>
            </a:lvl1pPr>
          </a:lstStyle>
          <a:p>
            <a:fld id="{7CBB2185-2232-4DD5-A47D-4275B0AED840}" type="slidenum">
              <a:rPr lang="ja-JP" altLang="en-US" smtClean="0"/>
              <a:pPr/>
              <a:t>‹#›</a:t>
            </a:fld>
            <a:endParaRPr lang="ja-JP" altLang="en-US" dirty="0"/>
          </a:p>
        </p:txBody>
      </p:sp>
      <p:grpSp>
        <p:nvGrpSpPr>
          <p:cNvPr id="13" name="グループ化 12"/>
          <p:cNvGrpSpPr/>
          <p:nvPr userDrawn="1"/>
        </p:nvGrpSpPr>
        <p:grpSpPr>
          <a:xfrm>
            <a:off x="7634904" y="-14113"/>
            <a:ext cx="1534847" cy="655855"/>
            <a:chOff x="7634904" y="-14113"/>
            <a:chExt cx="1534847" cy="655855"/>
          </a:xfrm>
        </p:grpSpPr>
        <p:pic>
          <p:nvPicPr>
            <p:cNvPr id="14" name="図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65073" y="328350"/>
              <a:ext cx="259407" cy="249167"/>
            </a:xfrm>
            <a:prstGeom prst="rect">
              <a:avLst/>
            </a:prstGeom>
          </p:spPr>
        </p:pic>
        <p:sp>
          <p:nvSpPr>
            <p:cNvPr id="15" name="Subtitle 2"/>
            <p:cNvSpPr txBox="1">
              <a:spLocks/>
            </p:cNvSpPr>
            <p:nvPr userDrawn="1"/>
          </p:nvSpPr>
          <p:spPr>
            <a:xfrm>
              <a:off x="8014755" y="327347"/>
              <a:ext cx="1001190" cy="28952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dirty="0" err="1">
                  <a:latin typeface="Times New Roman" panose="02020603050405020304" pitchFamily="18" charset="0"/>
                  <a:ea typeface="游ゴシック" panose="020B0400000000000000" pitchFamily="50" charset="-128"/>
                  <a:cs typeface="Times New Roman" panose="02020603050405020304" pitchFamily="18" charset="0"/>
                </a:rPr>
                <a:t>Iruma</a:t>
              </a:r>
              <a:r>
                <a:rPr lang="ja-JP" altLang="en-US" sz="1200" baseline="0" dirty="0">
                  <a:latin typeface="Times New Roman" panose="02020603050405020304" pitchFamily="18" charset="0"/>
                  <a:ea typeface="游ゴシック" panose="020B0400000000000000" pitchFamily="50" charset="-128"/>
                  <a:cs typeface="Times New Roman" panose="02020603050405020304" pitchFamily="18" charset="0"/>
                </a:rPr>
                <a:t> </a:t>
              </a:r>
              <a:r>
                <a:rPr lang="en-US" altLang="ja-JP" sz="1200" dirty="0">
                  <a:latin typeface="Times New Roman" panose="02020603050405020304" pitchFamily="18" charset="0"/>
                  <a:ea typeface="游ゴシック" panose="020B0400000000000000" pitchFamily="50" charset="-128"/>
                  <a:cs typeface="Times New Roman" panose="02020603050405020304" pitchFamily="18" charset="0"/>
                </a:rPr>
                <a:t>City</a:t>
              </a:r>
              <a:endParaRPr lang="en-US" sz="1200" dirty="0">
                <a:latin typeface="Times New Roman" panose="02020603050405020304" pitchFamily="18" charset="0"/>
                <a:ea typeface="游ゴシック" panose="020B0400000000000000" pitchFamily="50" charset="-128"/>
                <a:cs typeface="Times New Roman" panose="02020603050405020304" pitchFamily="18" charset="0"/>
              </a:endParaRPr>
            </a:p>
          </p:txBody>
        </p:sp>
        <p:pic>
          <p:nvPicPr>
            <p:cNvPr id="16" name="図 15"/>
            <p:cNvPicPr>
              <a:picLocks noChangeAspect="1"/>
            </p:cNvPicPr>
            <p:nvPr userDrawn="1"/>
          </p:nvPicPr>
          <p:blipFill rotWithShape="1">
            <a:blip r:embed="rId3" cstate="print">
              <a:clrChange>
                <a:clrFrom>
                  <a:srgbClr val="FCFCFC"/>
                </a:clrFrom>
                <a:clrTo>
                  <a:srgbClr val="FCFCFC">
                    <a:alpha val="0"/>
                  </a:srgbClr>
                </a:clrTo>
              </a:clrChange>
              <a:extLst>
                <a:ext uri="{28A0092B-C50C-407E-A947-70E740481C1C}">
                  <a14:useLocalDpi xmlns:a14="http://schemas.microsoft.com/office/drawing/2010/main" val="0"/>
                </a:ext>
              </a:extLst>
            </a:blip>
            <a:srcRect t="22242" b="5608"/>
            <a:stretch/>
          </p:blipFill>
          <p:spPr>
            <a:xfrm>
              <a:off x="7634904" y="-14113"/>
              <a:ext cx="641324" cy="655855"/>
            </a:xfrm>
            <a:prstGeom prst="rect">
              <a:avLst/>
            </a:prstGeom>
          </p:spPr>
        </p:pic>
        <p:sp>
          <p:nvSpPr>
            <p:cNvPr id="17" name="Subtitle 2"/>
            <p:cNvSpPr txBox="1">
              <a:spLocks/>
            </p:cNvSpPr>
            <p:nvPr userDrawn="1"/>
          </p:nvSpPr>
          <p:spPr>
            <a:xfrm>
              <a:off x="7860948" y="54786"/>
              <a:ext cx="1308803" cy="39814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400" dirty="0">
                  <a:latin typeface="メイリオ" panose="020B0604030504040204" pitchFamily="50" charset="-128"/>
                  <a:ea typeface="メイリオ" panose="020B0604030504040204" pitchFamily="50" charset="-128"/>
                </a:rPr>
                <a:t>入間市</a:t>
              </a:r>
              <a:endParaRPr lang="en-US" sz="2000"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919226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タイトルのみ">
    <p:spTree>
      <p:nvGrpSpPr>
        <p:cNvPr id="1" name=""/>
        <p:cNvGrpSpPr/>
        <p:nvPr/>
      </p:nvGrpSpPr>
      <p:grpSpPr>
        <a:xfrm>
          <a:off x="0" y="0"/>
          <a:ext cx="0" cy="0"/>
          <a:chOff x="0" y="0"/>
          <a:chExt cx="0" cy="0"/>
        </a:xfrm>
      </p:grpSpPr>
      <p:sp>
        <p:nvSpPr>
          <p:cNvPr id="6" name="Title 1"/>
          <p:cNvSpPr>
            <a:spLocks noGrp="1"/>
          </p:cNvSpPr>
          <p:nvPr>
            <p:ph type="title"/>
          </p:nvPr>
        </p:nvSpPr>
        <p:spPr>
          <a:xfrm>
            <a:off x="-1" y="1"/>
            <a:ext cx="7536797" cy="646150"/>
          </a:xfrm>
          <a:gradFill>
            <a:gsLst>
              <a:gs pos="10000">
                <a:srgbClr val="048A14"/>
              </a:gs>
              <a:gs pos="100000">
                <a:schemeClr val="accent1">
                  <a:lumMod val="0"/>
                  <a:lumOff val="100000"/>
                </a:schemeClr>
              </a:gs>
              <a:gs pos="67000">
                <a:srgbClr val="06DC1F"/>
              </a:gs>
            </a:gsLst>
            <a:lin ang="0" scaled="1"/>
          </a:gradFill>
        </p:spPr>
        <p:txBody>
          <a:bodyPr anchor="b">
            <a:normAutofit/>
          </a:bodyPr>
          <a:lstStyle>
            <a:lvl1pPr>
              <a:defRPr sz="2000">
                <a:solidFill>
                  <a:schemeClr val="bg1"/>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12" name="スライド番号プレースホルダー 15"/>
          <p:cNvSpPr>
            <a:spLocks noGrp="1"/>
          </p:cNvSpPr>
          <p:nvPr>
            <p:ph type="sldNum" sz="quarter" idx="12"/>
          </p:nvPr>
        </p:nvSpPr>
        <p:spPr>
          <a:xfrm>
            <a:off x="6480000" y="253859"/>
            <a:ext cx="647437" cy="403847"/>
          </a:xfrm>
        </p:spPr>
        <p:txBody>
          <a:bodyPr anchor="b"/>
          <a:lstStyle>
            <a:lvl1pPr>
              <a:defRPr sz="2000" b="1">
                <a:solidFill>
                  <a:schemeClr val="tx1"/>
                </a:solidFill>
                <a:latin typeface="Times New Roman" panose="02020603050405020304" pitchFamily="18" charset="0"/>
                <a:ea typeface="メイリオ" panose="020B0604030504040204" pitchFamily="50" charset="-128"/>
                <a:cs typeface="Times New Roman" panose="02020603050405020304" pitchFamily="18" charset="0"/>
              </a:defRPr>
            </a:lvl1pPr>
          </a:lstStyle>
          <a:p>
            <a:fld id="{7CBB2185-2232-4DD5-A47D-4275B0AED840}" type="slidenum">
              <a:rPr lang="ja-JP" altLang="en-US" smtClean="0"/>
              <a:pPr/>
              <a:t>‹#›</a:t>
            </a:fld>
            <a:endParaRPr lang="ja-JP" altLang="en-US" dirty="0"/>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65073" y="328350"/>
            <a:ext cx="259407" cy="249167"/>
          </a:xfrm>
          <a:prstGeom prst="rect">
            <a:avLst/>
          </a:prstGeom>
        </p:spPr>
      </p:pic>
      <p:sp>
        <p:nvSpPr>
          <p:cNvPr id="10" name="Subtitle 2"/>
          <p:cNvSpPr txBox="1">
            <a:spLocks/>
          </p:cNvSpPr>
          <p:nvPr userDrawn="1"/>
        </p:nvSpPr>
        <p:spPr>
          <a:xfrm>
            <a:off x="8014755" y="327347"/>
            <a:ext cx="1001190" cy="28952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dirty="0" err="1">
                <a:latin typeface="Times New Roman" panose="02020603050405020304" pitchFamily="18" charset="0"/>
                <a:ea typeface="游ゴシック" panose="020B0400000000000000" pitchFamily="50" charset="-128"/>
                <a:cs typeface="Times New Roman" panose="02020603050405020304" pitchFamily="18" charset="0"/>
              </a:rPr>
              <a:t>Iruma</a:t>
            </a:r>
            <a:r>
              <a:rPr lang="ja-JP" altLang="en-US" sz="1200" baseline="0" dirty="0">
                <a:latin typeface="Times New Roman" panose="02020603050405020304" pitchFamily="18" charset="0"/>
                <a:ea typeface="游ゴシック" panose="020B0400000000000000" pitchFamily="50" charset="-128"/>
                <a:cs typeface="Times New Roman" panose="02020603050405020304" pitchFamily="18" charset="0"/>
              </a:rPr>
              <a:t> </a:t>
            </a:r>
            <a:r>
              <a:rPr lang="en-US" altLang="ja-JP" sz="1200" dirty="0">
                <a:latin typeface="Times New Roman" panose="02020603050405020304" pitchFamily="18" charset="0"/>
                <a:ea typeface="游ゴシック" panose="020B0400000000000000" pitchFamily="50" charset="-128"/>
                <a:cs typeface="Times New Roman" panose="02020603050405020304" pitchFamily="18" charset="0"/>
              </a:rPr>
              <a:t>City</a:t>
            </a:r>
            <a:endParaRPr lang="en-US" sz="1200" dirty="0">
              <a:latin typeface="Times New Roman" panose="02020603050405020304" pitchFamily="18" charset="0"/>
              <a:ea typeface="游ゴシック" panose="020B0400000000000000" pitchFamily="50" charset="-128"/>
              <a:cs typeface="Times New Roman" panose="02020603050405020304" pitchFamily="18" charset="0"/>
            </a:endParaRPr>
          </a:p>
        </p:txBody>
      </p:sp>
      <p:sp>
        <p:nvSpPr>
          <p:cNvPr id="11" name="Subtitle 2"/>
          <p:cNvSpPr txBox="1">
            <a:spLocks/>
          </p:cNvSpPr>
          <p:nvPr userDrawn="1"/>
        </p:nvSpPr>
        <p:spPr>
          <a:xfrm>
            <a:off x="7860948" y="54786"/>
            <a:ext cx="1308803" cy="39814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2400" dirty="0">
                <a:latin typeface="メイリオ" panose="020B0604030504040204" pitchFamily="50" charset="-128"/>
                <a:ea typeface="メイリオ" panose="020B0604030504040204" pitchFamily="50" charset="-128"/>
              </a:rPr>
              <a:t>入間市</a:t>
            </a:r>
            <a:endParaRPr lang="en-US" sz="2000" dirty="0">
              <a:latin typeface="メイリオ" panose="020B0604030504040204" pitchFamily="50" charset="-128"/>
              <a:ea typeface="メイリオ" panose="020B0604030504040204" pitchFamily="50" charset="-128"/>
            </a:endParaRPr>
          </a:p>
        </p:txBody>
      </p:sp>
      <p:pic>
        <p:nvPicPr>
          <p:cNvPr id="18" name="図 17"/>
          <p:cNvPicPr>
            <a:picLocks noChangeAspect="1"/>
          </p:cNvPicPr>
          <p:nvPr userDrawn="1"/>
        </p:nvPicPr>
        <p:blipFill rotWithShape="1">
          <a:blip r:embed="rId3" cstate="print">
            <a:clrChange>
              <a:clrFrom>
                <a:srgbClr val="FCFCFC"/>
              </a:clrFrom>
              <a:clrTo>
                <a:srgbClr val="FCFCFC">
                  <a:alpha val="0"/>
                </a:srgbClr>
              </a:clrTo>
            </a:clrChange>
            <a:extLst>
              <a:ext uri="{28A0092B-C50C-407E-A947-70E740481C1C}">
                <a14:useLocalDpi xmlns:a14="http://schemas.microsoft.com/office/drawing/2010/main" val="0"/>
              </a:ext>
            </a:extLst>
          </a:blip>
          <a:srcRect t="22242" b="5608"/>
          <a:stretch/>
        </p:blipFill>
        <p:spPr>
          <a:xfrm flipH="1">
            <a:off x="7485624" y="7883"/>
            <a:ext cx="640800" cy="649823"/>
          </a:xfrm>
          <a:prstGeom prst="rect">
            <a:avLst/>
          </a:prstGeom>
        </p:spPr>
      </p:pic>
    </p:spTree>
    <p:extLst>
      <p:ext uri="{BB962C8B-B14F-4D97-AF65-F5344CB8AC3E}">
        <p14:creationId xmlns:p14="http://schemas.microsoft.com/office/powerpoint/2010/main" val="3446167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bg>
      <p:bgRef idx="1001">
        <a:schemeClr val="bg1"/>
      </p:bgRef>
    </p:bg>
    <p:spTree>
      <p:nvGrpSpPr>
        <p:cNvPr id="1" name=""/>
        <p:cNvGrpSpPr/>
        <p:nvPr/>
      </p:nvGrpSpPr>
      <p:grpSpPr>
        <a:xfrm>
          <a:off x="0" y="0"/>
          <a:ext cx="0" cy="0"/>
          <a:chOff x="0" y="0"/>
          <a:chExt cx="0" cy="0"/>
        </a:xfrm>
      </p:grpSpPr>
      <p:sp>
        <p:nvSpPr>
          <p:cNvPr id="10" name="楕円 9">
            <a:extLst>
              <a:ext uri="{FF2B5EF4-FFF2-40B4-BE49-F238E27FC236}">
                <a16:creationId xmlns:a16="http://schemas.microsoft.com/office/drawing/2014/main" id="{B2A5B92A-07DC-AA93-217F-67EB1DCDEEA2}"/>
              </a:ext>
            </a:extLst>
          </p:cNvPr>
          <p:cNvSpPr/>
          <p:nvPr userDrawn="1"/>
        </p:nvSpPr>
        <p:spPr>
          <a:xfrm>
            <a:off x="-1429966" y="746656"/>
            <a:ext cx="5273222" cy="5279350"/>
          </a:xfrm>
          <a:prstGeom prst="ellipse">
            <a:avLst/>
          </a:prstGeom>
          <a:solidFill>
            <a:srgbClr val="005D03"/>
          </a:solidFill>
          <a:ln>
            <a:solidFill>
              <a:schemeClr val="bg1"/>
            </a:solidFill>
          </a:ln>
          <a:effectLst>
            <a:softEdge rad="317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a:extLst>
              <a:ext uri="{FF2B5EF4-FFF2-40B4-BE49-F238E27FC236}">
                <a16:creationId xmlns:a16="http://schemas.microsoft.com/office/drawing/2014/main" id="{51EA4833-2DFE-7E0B-5AE3-C949830561A1}"/>
              </a:ext>
            </a:extLst>
          </p:cNvPr>
          <p:cNvGrpSpPr/>
          <p:nvPr userDrawn="1"/>
        </p:nvGrpSpPr>
        <p:grpSpPr>
          <a:xfrm>
            <a:off x="3264267" y="746656"/>
            <a:ext cx="2615465" cy="5236027"/>
            <a:chOff x="2847598" y="421745"/>
            <a:chExt cx="2615465" cy="5236027"/>
          </a:xfrm>
        </p:grpSpPr>
        <p:sp>
          <p:nvSpPr>
            <p:cNvPr id="11" name="楕円 10">
              <a:extLst>
                <a:ext uri="{FF2B5EF4-FFF2-40B4-BE49-F238E27FC236}">
                  <a16:creationId xmlns:a16="http://schemas.microsoft.com/office/drawing/2014/main" id="{60DF438E-0578-14C2-6E0D-A1E956A272B8}"/>
                </a:ext>
              </a:extLst>
            </p:cNvPr>
            <p:cNvSpPr/>
            <p:nvPr userDrawn="1"/>
          </p:nvSpPr>
          <p:spPr>
            <a:xfrm>
              <a:off x="2847598" y="541618"/>
              <a:ext cx="1635957" cy="1383771"/>
            </a:xfrm>
            <a:prstGeom prst="ellipse">
              <a:avLst/>
            </a:prstGeom>
            <a:solidFill>
              <a:srgbClr val="005D03"/>
            </a:solidFill>
            <a:ln>
              <a:solidFill>
                <a:schemeClr val="bg1"/>
              </a:solidFill>
            </a:ln>
            <a:effectLst>
              <a:softEdge rad="317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1219E0DA-5125-84DF-7A29-3C49B3266113}"/>
                </a:ext>
              </a:extLst>
            </p:cNvPr>
            <p:cNvSpPr/>
            <p:nvPr userDrawn="1"/>
          </p:nvSpPr>
          <p:spPr>
            <a:xfrm>
              <a:off x="3827106" y="2567571"/>
              <a:ext cx="1635957" cy="1383771"/>
            </a:xfrm>
            <a:prstGeom prst="ellipse">
              <a:avLst/>
            </a:prstGeom>
            <a:solidFill>
              <a:srgbClr val="005D03"/>
            </a:solidFill>
            <a:ln>
              <a:solidFill>
                <a:schemeClr val="bg1"/>
              </a:solidFill>
            </a:ln>
            <a:effectLst>
              <a:softEdge rad="317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FA6CAB35-C564-D13F-1249-585EDF694D5A}"/>
                </a:ext>
              </a:extLst>
            </p:cNvPr>
            <p:cNvSpPr/>
            <p:nvPr userDrawn="1"/>
          </p:nvSpPr>
          <p:spPr>
            <a:xfrm>
              <a:off x="2936043" y="4274001"/>
              <a:ext cx="1635957" cy="1383771"/>
            </a:xfrm>
            <a:prstGeom prst="ellipse">
              <a:avLst/>
            </a:prstGeom>
            <a:solidFill>
              <a:srgbClr val="005D03"/>
            </a:solidFill>
            <a:ln>
              <a:solidFill>
                <a:schemeClr val="bg1"/>
              </a:solidFill>
            </a:ln>
            <a:effectLst>
              <a:softEdge rad="317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図 14">
              <a:extLst>
                <a:ext uri="{FF2B5EF4-FFF2-40B4-BE49-F238E27FC236}">
                  <a16:creationId xmlns:a16="http://schemas.microsoft.com/office/drawing/2014/main" id="{D81D3E00-0781-40FD-1C97-C479FD4516CA}"/>
                </a:ext>
              </a:extLst>
            </p:cNvPr>
            <p:cNvPicPr>
              <a:picLocks noChangeAspect="1"/>
            </p:cNvPicPr>
            <p:nvPr userDrawn="1"/>
          </p:nvPicPr>
          <p:blipFill rotWithShape="1">
            <a:blip r:embed="rId2" cstate="print">
              <a:clrChange>
                <a:clrFrom>
                  <a:srgbClr val="FCFCFC"/>
                </a:clrFrom>
                <a:clrTo>
                  <a:srgbClr val="FCFCFC">
                    <a:alpha val="0"/>
                  </a:srgbClr>
                </a:clrTo>
              </a:clrChange>
              <a:extLst>
                <a:ext uri="{28A0092B-C50C-407E-A947-70E740481C1C}">
                  <a14:useLocalDpi xmlns:a14="http://schemas.microsoft.com/office/drawing/2010/main" val="0"/>
                </a:ext>
              </a:extLst>
            </a:blip>
            <a:srcRect t="22242" b="5608"/>
            <a:stretch/>
          </p:blipFill>
          <p:spPr>
            <a:xfrm rot="19981187" flipH="1">
              <a:off x="3601224" y="421745"/>
              <a:ext cx="640800" cy="649823"/>
            </a:xfrm>
            <a:prstGeom prst="rect">
              <a:avLst/>
            </a:prstGeom>
          </p:spPr>
        </p:pic>
        <p:pic>
          <p:nvPicPr>
            <p:cNvPr id="17" name="図 16">
              <a:extLst>
                <a:ext uri="{FF2B5EF4-FFF2-40B4-BE49-F238E27FC236}">
                  <a16:creationId xmlns:a16="http://schemas.microsoft.com/office/drawing/2014/main" id="{802BFC1E-F669-416E-A646-79DD6838810C}"/>
                </a:ext>
              </a:extLst>
            </p:cNvPr>
            <p:cNvPicPr>
              <a:picLocks noChangeAspect="1"/>
            </p:cNvPicPr>
            <p:nvPr userDrawn="1"/>
          </p:nvPicPr>
          <p:blipFill rotWithShape="1">
            <a:blip r:embed="rId3" cstate="print">
              <a:clrChange>
                <a:clrFrom>
                  <a:srgbClr val="FCFCFC"/>
                </a:clrFrom>
                <a:clrTo>
                  <a:srgbClr val="FCFCFC">
                    <a:alpha val="0"/>
                  </a:srgbClr>
                </a:clrTo>
              </a:clrChange>
              <a:extLst>
                <a:ext uri="{28A0092B-C50C-407E-A947-70E740481C1C}">
                  <a14:useLocalDpi xmlns:a14="http://schemas.microsoft.com/office/drawing/2010/main" val="0"/>
                </a:ext>
              </a:extLst>
            </a:blip>
            <a:srcRect t="11328" b="13555"/>
            <a:stretch/>
          </p:blipFill>
          <p:spPr>
            <a:xfrm rot="20826944">
              <a:off x="3010468" y="4012758"/>
              <a:ext cx="626142" cy="666654"/>
            </a:xfrm>
            <a:prstGeom prst="rect">
              <a:avLst/>
            </a:prstGeom>
          </p:spPr>
        </p:pic>
      </p:grpSp>
    </p:spTree>
    <p:extLst>
      <p:ext uri="{BB962C8B-B14F-4D97-AF65-F5344CB8AC3E}">
        <p14:creationId xmlns:p14="http://schemas.microsoft.com/office/powerpoint/2010/main" val="94453754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BB2185-2232-4DD5-A47D-4275B0AED840}" type="slidenum">
              <a:rPr kumimoji="1" lang="ja-JP" altLang="en-US" smtClean="0"/>
              <a:t>‹#›</a:t>
            </a:fld>
            <a:endParaRPr kumimoji="1" lang="ja-JP" altLang="en-US"/>
          </a:p>
        </p:txBody>
      </p:sp>
    </p:spTree>
    <p:extLst>
      <p:ext uri="{BB962C8B-B14F-4D97-AF65-F5344CB8AC3E}">
        <p14:creationId xmlns:p14="http://schemas.microsoft.com/office/powerpoint/2010/main" val="425201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6" r:id="rId6"/>
    <p:sldLayoutId id="2147483674" r:id="rId7"/>
    <p:sldLayoutId id="2147483675" r:id="rId8"/>
    <p:sldLayoutId id="2147483667" r:id="rId9"/>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3.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4.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2ADD43-8CB3-0EB6-F77E-F2B35330C202}"/>
              </a:ext>
            </a:extLst>
          </p:cNvPr>
          <p:cNvSpPr>
            <a:spLocks noGrp="1"/>
          </p:cNvSpPr>
          <p:nvPr>
            <p:ph type="title" idx="4294967295"/>
          </p:nvPr>
        </p:nvSpPr>
        <p:spPr>
          <a:xfrm>
            <a:off x="628650" y="2444545"/>
            <a:ext cx="7886700" cy="1484313"/>
          </a:xfrm>
        </p:spPr>
        <p:txBody>
          <a:bodyPr>
            <a:normAutofit/>
          </a:bodyPr>
          <a:lstStyle/>
          <a:p>
            <a:pPr algn="ctr"/>
            <a:r>
              <a:rPr kumimoji="1" lang="ja-JP" altLang="en-US" sz="32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ビジョン策定・料金改定に係る</a:t>
            </a:r>
            <a:br>
              <a:rPr kumimoji="1" lang="en-US" altLang="ja-JP" sz="32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br>
            <a:r>
              <a:rPr kumimoji="1" lang="ja-JP" altLang="en-US" sz="32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上下水道審議会</a:t>
            </a:r>
            <a:endParaRPr kumimoji="1" lang="ja-JP" altLang="en-US" sz="3200"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2A76027B-5508-68E6-D274-7FCD55AAE8B5}"/>
              </a:ext>
            </a:extLst>
          </p:cNvPr>
          <p:cNvSpPr txBox="1"/>
          <p:nvPr/>
        </p:nvSpPr>
        <p:spPr>
          <a:xfrm>
            <a:off x="3461420" y="3698025"/>
            <a:ext cx="2487622" cy="461665"/>
          </a:xfrm>
          <a:prstGeom prst="rect">
            <a:avLst/>
          </a:prstGeom>
          <a:noFill/>
        </p:spPr>
        <p:txBody>
          <a:bodyPr wrap="square" rtlCol="0">
            <a:spAutoFit/>
          </a:bodyPr>
          <a:lstStyle/>
          <a:p>
            <a:pPr algn="ctr"/>
            <a:r>
              <a:rPr kumimoji="1" lang="en-US" altLang="ja-JP" sz="24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a:t>
            </a:r>
            <a:r>
              <a:rPr kumimoji="1" lang="ja-JP" altLang="en-US" sz="24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下水道事業</a:t>
            </a:r>
            <a:r>
              <a:rPr kumimoji="1" lang="en-US" altLang="ja-JP" sz="24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a:t>
            </a:r>
          </a:p>
        </p:txBody>
      </p:sp>
      <p:sp>
        <p:nvSpPr>
          <p:cNvPr id="8" name="テキスト ボックス 7">
            <a:extLst>
              <a:ext uri="{FF2B5EF4-FFF2-40B4-BE49-F238E27FC236}">
                <a16:creationId xmlns:a16="http://schemas.microsoft.com/office/drawing/2014/main" id="{716CAC31-6BDD-F3C5-587B-37D86BB5BBCD}"/>
              </a:ext>
            </a:extLst>
          </p:cNvPr>
          <p:cNvSpPr txBox="1"/>
          <p:nvPr/>
        </p:nvSpPr>
        <p:spPr>
          <a:xfrm>
            <a:off x="6352954" y="4943905"/>
            <a:ext cx="3136605" cy="369332"/>
          </a:xfrm>
          <a:prstGeom prst="rect">
            <a:avLst/>
          </a:prstGeom>
          <a:noFill/>
        </p:spPr>
        <p:txBody>
          <a:bodyPr wrap="square" rtlCol="0">
            <a:spAutoFit/>
          </a:bodyPr>
          <a:lstStyle/>
          <a:p>
            <a:pPr algn="ctr"/>
            <a:r>
              <a:rPr lang="ja-JP" altLang="en-US" sz="1800" dirty="0">
                <a:latin typeface="メイリオ" panose="020B0604030504040204" pitchFamily="50" charset="-128"/>
                <a:ea typeface="メイリオ" panose="020B0604030504040204" pitchFamily="50" charset="-128"/>
              </a:rPr>
              <a:t>令和</a:t>
            </a:r>
            <a:r>
              <a:rPr lang="en-US" altLang="ja-JP" sz="1800" dirty="0">
                <a:latin typeface="メイリオ" panose="020B0604030504040204" pitchFamily="50" charset="-128"/>
                <a:ea typeface="メイリオ" panose="020B0604030504040204" pitchFamily="50" charset="-128"/>
              </a:rPr>
              <a:t>7</a:t>
            </a:r>
            <a:r>
              <a:rPr lang="ja-JP" altLang="en-US" sz="1800" dirty="0">
                <a:latin typeface="メイリオ" panose="020B0604030504040204" pitchFamily="50" charset="-128"/>
                <a:ea typeface="メイリオ" panose="020B0604030504040204" pitchFamily="50" charset="-128"/>
              </a:rPr>
              <a:t>年度第４回資料</a:t>
            </a:r>
            <a:endParaRPr kumimoji="1" lang="ja-JP" altLang="en-US" dirty="0"/>
          </a:p>
        </p:txBody>
      </p:sp>
      <p:sp>
        <p:nvSpPr>
          <p:cNvPr id="3" name="テキスト ボックス 2">
            <a:extLst>
              <a:ext uri="{FF2B5EF4-FFF2-40B4-BE49-F238E27FC236}">
                <a16:creationId xmlns:a16="http://schemas.microsoft.com/office/drawing/2014/main" id="{983DF7FD-CD7B-C4B3-6CEC-2ABCD1AD9C82}"/>
              </a:ext>
            </a:extLst>
          </p:cNvPr>
          <p:cNvSpPr txBox="1"/>
          <p:nvPr/>
        </p:nvSpPr>
        <p:spPr>
          <a:xfrm>
            <a:off x="7561006" y="353961"/>
            <a:ext cx="1107996" cy="461665"/>
          </a:xfrm>
          <a:prstGeom prst="rect">
            <a:avLst/>
          </a:prstGeom>
          <a:noFill/>
        </p:spPr>
        <p:txBody>
          <a:bodyPr wrap="none" rtlCol="0">
            <a:spAutoFit/>
          </a:bodyPr>
          <a:lstStyle/>
          <a:p>
            <a:r>
              <a:rPr kumimoji="1" lang="ja-JP" altLang="en-US" sz="2400" b="1"/>
              <a:t>資料</a:t>
            </a:r>
            <a:r>
              <a:rPr lang="ja-JP" altLang="en-US" sz="2400" b="1"/>
              <a:t>１</a:t>
            </a:r>
            <a:endParaRPr kumimoji="1" lang="ja-JP" altLang="en-US" sz="2400" b="1" dirty="0"/>
          </a:p>
        </p:txBody>
      </p:sp>
    </p:spTree>
    <p:extLst>
      <p:ext uri="{BB962C8B-B14F-4D97-AF65-F5344CB8AC3E}">
        <p14:creationId xmlns:p14="http://schemas.microsoft.com/office/powerpoint/2010/main" val="4156567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7A21AC-A415-BFDA-09F0-811E1F114B82}"/>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6508E662-825E-5771-9E56-EB2A1349E312}"/>
              </a:ext>
            </a:extLst>
          </p:cNvPr>
          <p:cNvSpPr>
            <a:spLocks noGrp="1"/>
          </p:cNvSpPr>
          <p:nvPr>
            <p:ph type="title"/>
          </p:nvPr>
        </p:nvSpPr>
        <p:spPr/>
        <p:txBody>
          <a:bodyPr>
            <a:normAutofit/>
          </a:bodyPr>
          <a:lstStyle/>
          <a:p>
            <a:r>
              <a:rPr lang="ja-JP" altLang="en-US" sz="2400" b="1" dirty="0"/>
              <a:t>３．下水道使用料の改定</a:t>
            </a:r>
          </a:p>
        </p:txBody>
      </p:sp>
      <p:grpSp>
        <p:nvGrpSpPr>
          <p:cNvPr id="2131" name="グループ化 226">
            <a:extLst>
              <a:ext uri="{FF2B5EF4-FFF2-40B4-BE49-F238E27FC236}">
                <a16:creationId xmlns:a16="http://schemas.microsoft.com/office/drawing/2014/main" id="{D44B1E45-BFBC-1AF0-EF34-D39C6361EC5E}"/>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C42213B1-6231-0F5D-652F-7B12DAAFCB0A}"/>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A16B35AF-5DC7-514C-17E6-B0C53D9416EC}"/>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BF9F1154-0C6F-2D90-9985-28763C78B160}"/>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B53F40F8-16AC-C2BB-CCA0-910654551C44}"/>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23AB5DE3-0354-25DE-98F7-78405B40A4DA}"/>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0BBD6C91-7E3A-F4D2-C95D-3776B331BA4E}"/>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E926B0D2-06E0-9338-FEFF-BE92EFD2C371}"/>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27278AF1-2DFE-5B14-39AA-A92295FB30F1}"/>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FDCFB38F-F3F6-F4C2-364C-E2C9663E59DA}"/>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0E769988-9D04-9253-91A1-56E613DB63D1}"/>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ABE68D06-0838-1A66-012F-5B82AEA7051A}"/>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018CCE4D-FFF4-E993-178E-8BB0FD20B813}"/>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63A582A9-14E5-E14C-6300-BB97F751C09F}"/>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6DD9D9A1-8E08-C975-E804-6339612671EF}"/>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A841BB8B-7F24-674E-7DC3-FEDEEFA4861F}"/>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5C288B21-EB1F-72CE-1132-81A7F9171D1F}"/>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72340C8C-F5C8-4DE5-562F-EA3D1AFA0EE5}"/>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AE2F4062-4E79-962B-3BFC-A178918459B0}"/>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11FD4DC7-BF9B-B2C0-CF51-6794DED45D7D}"/>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7316AF62-7D8B-8E1E-A27A-F006DF5EC5C1}"/>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19A8BD7A-DE32-405B-058D-AA5898B4AE86}"/>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B363A06A-BF5D-4A1F-1DF4-339B76F57144}"/>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15988F59-F381-896E-9A76-DD130CBD346E}"/>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331430DC-77F7-2137-90D9-6046E7C0BE6D}"/>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2F77C17F-B165-FB02-66B9-FD494F48CFC2}"/>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EFF563F0-C15D-77F5-94E7-C9361E6E40A0}"/>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120E4306-D8EC-5052-E2B3-70D06280F173}"/>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F671C753-92C4-B4D9-BBD7-8F6274B56003}"/>
              </a:ext>
            </a:extLst>
          </p:cNvPr>
          <p:cNvSpPr>
            <a:spLocks noGrp="1"/>
          </p:cNvSpPr>
          <p:nvPr>
            <p:ph type="sldNum" sz="quarter" idx="12"/>
          </p:nvPr>
        </p:nvSpPr>
        <p:spPr/>
        <p:txBody>
          <a:bodyPr/>
          <a:lstStyle/>
          <a:p>
            <a:fld id="{7CBB2185-2232-4DD5-A47D-4275B0AED840}" type="slidenum">
              <a:rPr lang="ja-JP" altLang="en-US" smtClean="0"/>
              <a:pPr/>
              <a:t>10</a:t>
            </a:fld>
            <a:endParaRPr lang="ja-JP" altLang="en-US" dirty="0"/>
          </a:p>
        </p:txBody>
      </p:sp>
      <p:sp>
        <p:nvSpPr>
          <p:cNvPr id="2" name="テキスト ボックス 1">
            <a:extLst>
              <a:ext uri="{FF2B5EF4-FFF2-40B4-BE49-F238E27FC236}">
                <a16:creationId xmlns:a16="http://schemas.microsoft.com/office/drawing/2014/main" id="{0F437D63-0AF6-189B-CFDC-06C4CA3AE911}"/>
              </a:ext>
            </a:extLst>
          </p:cNvPr>
          <p:cNvSpPr txBox="1"/>
          <p:nvPr/>
        </p:nvSpPr>
        <p:spPr>
          <a:xfrm>
            <a:off x="507115" y="936803"/>
            <a:ext cx="5253361" cy="461665"/>
          </a:xfrm>
          <a:prstGeom prst="rect">
            <a:avLst/>
          </a:prstGeom>
          <a:solidFill>
            <a:srgbClr val="008000"/>
          </a:solidFill>
          <a:ln>
            <a:noFill/>
          </a:ln>
        </p:spPr>
        <p:txBody>
          <a:bodyPr wrap="none" rtlCol="0" anchor="ctr" anchorCtr="0">
            <a:spAutoFit/>
          </a:bodyPr>
          <a:lstStyle/>
          <a:p>
            <a:r>
              <a:rPr lang="ja-JP" altLang="en-US" sz="2400" b="1" dirty="0">
                <a:solidFill>
                  <a:schemeClr val="bg1"/>
                </a:solidFill>
                <a:latin typeface="メイリオ" panose="020B0604030504040204" pitchFamily="50" charset="-128"/>
                <a:ea typeface="メイリオ" panose="020B0604030504040204" pitchFamily="50" charset="-128"/>
              </a:rPr>
              <a:t>３</a:t>
            </a:r>
            <a:r>
              <a:rPr kumimoji="1" lang="en-US" altLang="ja-JP" sz="2400" b="1" dirty="0">
                <a:solidFill>
                  <a:schemeClr val="bg1"/>
                </a:solidFill>
                <a:latin typeface="メイリオ" panose="020B0604030504040204" pitchFamily="50" charset="-128"/>
                <a:ea typeface="メイリオ" panose="020B0604030504040204" pitchFamily="50" charset="-128"/>
              </a:rPr>
              <a:t>-</a:t>
            </a:r>
            <a:r>
              <a:rPr kumimoji="1" lang="ja-JP" altLang="en-US" sz="2400" b="1" dirty="0">
                <a:solidFill>
                  <a:schemeClr val="bg1"/>
                </a:solidFill>
                <a:latin typeface="メイリオ" panose="020B0604030504040204" pitchFamily="50" charset="-128"/>
                <a:ea typeface="メイリオ" panose="020B0604030504040204" pitchFamily="50" charset="-128"/>
              </a:rPr>
              <a:t>２　下水道使用料</a:t>
            </a:r>
            <a:r>
              <a:rPr lang="ja-JP" altLang="en-US" sz="2400" b="1" dirty="0">
                <a:solidFill>
                  <a:schemeClr val="bg1"/>
                </a:solidFill>
                <a:latin typeface="メイリオ" panose="020B0604030504040204" pitchFamily="50" charset="-128"/>
                <a:ea typeface="メイリオ" panose="020B0604030504040204" pitchFamily="50" charset="-128"/>
              </a:rPr>
              <a:t>改定</a:t>
            </a:r>
            <a:r>
              <a:rPr kumimoji="1" lang="ja-JP" altLang="en-US" sz="2400" b="1" dirty="0">
                <a:solidFill>
                  <a:schemeClr val="bg1"/>
                </a:solidFill>
                <a:latin typeface="メイリオ" panose="020B0604030504040204" pitchFamily="50" charset="-128"/>
                <a:ea typeface="メイリオ" panose="020B0604030504040204" pitchFamily="50" charset="-128"/>
              </a:rPr>
              <a:t>の検討</a:t>
            </a:r>
            <a:r>
              <a:rPr lang="ja-JP" altLang="en-US" sz="2400" b="1" dirty="0">
                <a:solidFill>
                  <a:schemeClr val="bg1"/>
                </a:solidFill>
                <a:latin typeface="メイリオ" panose="020B0604030504040204" pitchFamily="50" charset="-128"/>
                <a:ea typeface="メイリオ" panose="020B0604030504040204" pitchFamily="50" charset="-128"/>
              </a:rPr>
              <a:t>結果</a:t>
            </a:r>
            <a:endParaRPr kumimoji="1" lang="ja-JP" altLang="en-US" sz="2400" b="1" dirty="0">
              <a:solidFill>
                <a:schemeClr val="bg1"/>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3AEE6881-677B-67B1-B94B-39D66A0463B8}"/>
              </a:ext>
            </a:extLst>
          </p:cNvPr>
          <p:cNvSpPr txBox="1"/>
          <p:nvPr/>
        </p:nvSpPr>
        <p:spPr>
          <a:xfrm>
            <a:off x="507115" y="1401899"/>
            <a:ext cx="6878806" cy="369332"/>
          </a:xfrm>
          <a:prstGeom prst="rect">
            <a:avLst/>
          </a:prstGeom>
          <a:solidFill>
            <a:schemeClr val="accent6">
              <a:lumMod val="20000"/>
              <a:lumOff val="80000"/>
            </a:schemeClr>
          </a:solidFill>
        </p:spPr>
        <p:txBody>
          <a:bodyPr wrap="none" rtlCol="0">
            <a:spAutoFit/>
          </a:bodyPr>
          <a:lstStyle/>
          <a:p>
            <a:r>
              <a:rPr lang="ja-JP" altLang="en-US" dirty="0"/>
              <a:t>ケース１：使用料収入の多い大口使用者区分の従量使用料を増額</a:t>
            </a:r>
          </a:p>
        </p:txBody>
      </p:sp>
      <p:sp>
        <p:nvSpPr>
          <p:cNvPr id="5" name="テキスト ボックス 4">
            <a:extLst>
              <a:ext uri="{FF2B5EF4-FFF2-40B4-BE49-F238E27FC236}">
                <a16:creationId xmlns:a16="http://schemas.microsoft.com/office/drawing/2014/main" id="{DF969A6F-15A4-53F9-0941-EED109915428}"/>
              </a:ext>
            </a:extLst>
          </p:cNvPr>
          <p:cNvSpPr txBox="1"/>
          <p:nvPr/>
        </p:nvSpPr>
        <p:spPr>
          <a:xfrm>
            <a:off x="2815267" y="2237760"/>
            <a:ext cx="3607078"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下水道使用料体系（</a:t>
            </a:r>
            <a:r>
              <a:rPr kumimoji="1" lang="en-US" altLang="ja-JP" sz="1600" b="1" dirty="0">
                <a:latin typeface="メイリオ" panose="020B0604030504040204" pitchFamily="50" charset="-128"/>
                <a:ea typeface="メイリオ" panose="020B0604030504040204" pitchFamily="50" charset="-128"/>
              </a:rPr>
              <a:t>2</a:t>
            </a:r>
            <a:r>
              <a:rPr kumimoji="1" lang="ja-JP" altLang="en-US" sz="1600" b="1" dirty="0">
                <a:latin typeface="メイリオ" panose="020B0604030504040204" pitchFamily="50" charset="-128"/>
                <a:ea typeface="メイリオ" panose="020B0604030504040204" pitchFamily="50" charset="-128"/>
              </a:rPr>
              <a:t>か月、税抜き）</a:t>
            </a:r>
          </a:p>
        </p:txBody>
      </p:sp>
      <p:graphicFrame>
        <p:nvGraphicFramePr>
          <p:cNvPr id="6" name="表 5">
            <a:extLst>
              <a:ext uri="{FF2B5EF4-FFF2-40B4-BE49-F238E27FC236}">
                <a16:creationId xmlns:a16="http://schemas.microsoft.com/office/drawing/2014/main" id="{E79F0622-9B23-6B4B-663C-A4DC3FE84A38}"/>
              </a:ext>
            </a:extLst>
          </p:cNvPr>
          <p:cNvGraphicFramePr>
            <a:graphicFrameLocks noGrp="1"/>
          </p:cNvGraphicFramePr>
          <p:nvPr/>
        </p:nvGraphicFramePr>
        <p:xfrm>
          <a:off x="231792" y="2590800"/>
          <a:ext cx="8574736" cy="3965247"/>
        </p:xfrm>
        <a:graphic>
          <a:graphicData uri="http://schemas.openxmlformats.org/drawingml/2006/table">
            <a:tbl>
              <a:tblPr/>
              <a:tblGrid>
                <a:gridCol w="1203772">
                  <a:extLst>
                    <a:ext uri="{9D8B030D-6E8A-4147-A177-3AD203B41FA5}">
                      <a16:colId xmlns:a16="http://schemas.microsoft.com/office/drawing/2014/main" val="790139331"/>
                    </a:ext>
                  </a:extLst>
                </a:gridCol>
                <a:gridCol w="2905572">
                  <a:extLst>
                    <a:ext uri="{9D8B030D-6E8A-4147-A177-3AD203B41FA5}">
                      <a16:colId xmlns:a16="http://schemas.microsoft.com/office/drawing/2014/main" val="3552819159"/>
                    </a:ext>
                  </a:extLst>
                </a:gridCol>
                <a:gridCol w="1711772">
                  <a:extLst>
                    <a:ext uri="{9D8B030D-6E8A-4147-A177-3AD203B41FA5}">
                      <a16:colId xmlns:a16="http://schemas.microsoft.com/office/drawing/2014/main" val="1280022853"/>
                    </a:ext>
                  </a:extLst>
                </a:gridCol>
                <a:gridCol w="1754635">
                  <a:extLst>
                    <a:ext uri="{9D8B030D-6E8A-4147-A177-3AD203B41FA5}">
                      <a16:colId xmlns:a16="http://schemas.microsoft.com/office/drawing/2014/main" val="584110160"/>
                    </a:ext>
                  </a:extLst>
                </a:gridCol>
                <a:gridCol w="998985">
                  <a:extLst>
                    <a:ext uri="{9D8B030D-6E8A-4147-A177-3AD203B41FA5}">
                      <a16:colId xmlns:a16="http://schemas.microsoft.com/office/drawing/2014/main" val="2908702620"/>
                    </a:ext>
                  </a:extLst>
                </a:gridCol>
              </a:tblGrid>
              <a:tr h="378949">
                <a:tc>
                  <a:txBody>
                    <a:bodyPr/>
                    <a:lstStyle/>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使用料区分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汚水排除量（使用水量）：㎥</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zh-TW" altLang="en-US" sz="1600" b="1" dirty="0">
                          <a:solidFill>
                            <a:schemeClr val="bg1"/>
                          </a:solidFill>
                          <a:effectLst/>
                          <a:latin typeface="メイリオ" panose="020B0604030504040204" pitchFamily="50" charset="-128"/>
                          <a:ea typeface="メイリオ" panose="020B0604030504040204" pitchFamily="50" charset="-128"/>
                        </a:rPr>
                        <a:t>使用料基準額</a:t>
                      </a:r>
                      <a:endParaRPr lang="en-US" altLang="zh-TW" sz="1600" b="1" dirty="0">
                        <a:solidFill>
                          <a:schemeClr val="bg1"/>
                        </a:solidFill>
                        <a:effectLst/>
                        <a:latin typeface="メイリオ" panose="020B0604030504040204" pitchFamily="50" charset="-128"/>
                        <a:ea typeface="メイリオ" panose="020B0604030504040204" pitchFamily="50" charset="-128"/>
                      </a:endParaRPr>
                    </a:p>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（改定前）</a:t>
                      </a:r>
                      <a:endParaRPr lang="zh-TW" altLang="en-US" sz="1600" b="1" dirty="0">
                        <a:solidFill>
                          <a:schemeClr val="bg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zh-TW" altLang="en-US" sz="1600" b="1" dirty="0">
                          <a:solidFill>
                            <a:schemeClr val="bg1"/>
                          </a:solidFill>
                          <a:effectLst/>
                          <a:latin typeface="メイリオ" panose="020B0604030504040204" pitchFamily="50" charset="-128"/>
                          <a:ea typeface="メイリオ" panose="020B0604030504040204" pitchFamily="50" charset="-128"/>
                        </a:rPr>
                        <a:t>使用料基準額</a:t>
                      </a:r>
                      <a:endParaRPr lang="en-US" altLang="zh-TW" sz="1600" b="1" dirty="0">
                        <a:solidFill>
                          <a:schemeClr val="bg1"/>
                        </a:solidFill>
                        <a:effectLst/>
                        <a:latin typeface="メイリオ" panose="020B0604030504040204" pitchFamily="50" charset="-128"/>
                        <a:ea typeface="メイリオ" panose="020B0604030504040204" pitchFamily="50" charset="-128"/>
                      </a:endParaRPr>
                    </a:p>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（改定後）</a:t>
                      </a:r>
                      <a:endParaRPr lang="zh-TW" altLang="en-US" sz="1600" b="1" dirty="0">
                        <a:solidFill>
                          <a:schemeClr val="bg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改定倍率</a:t>
                      </a:r>
                      <a:endParaRPr lang="zh-TW" altLang="en-US" sz="1600" b="1" dirty="0">
                        <a:solidFill>
                          <a:schemeClr val="bg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2389334247"/>
                  </a:ext>
                </a:extLst>
              </a:tr>
              <a:tr h="378949">
                <a:tc>
                  <a:txBody>
                    <a:bodyPr/>
                    <a:lstStyle/>
                    <a:p>
                      <a:pPr latinLnBrk="1"/>
                      <a:r>
                        <a:rPr lang="ja-JP" altLang="en-US" sz="1600" dirty="0">
                          <a:effectLst/>
                          <a:latin typeface="メイリオ" panose="020B0604030504040204" pitchFamily="50" charset="-128"/>
                          <a:ea typeface="メイリオ" panose="020B0604030504040204" pitchFamily="50" charset="-128"/>
                        </a:rPr>
                        <a:t>基本使用料</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0" dirty="0">
                          <a:solidFill>
                            <a:schemeClr val="tx1"/>
                          </a:solidFill>
                          <a:effectLst/>
                          <a:latin typeface="メイリオ" panose="020B0604030504040204" pitchFamily="50" charset="-128"/>
                          <a:ea typeface="メイリオ" panose="020B0604030504040204" pitchFamily="50" charset="-128"/>
                        </a:rPr>
                        <a:t>10</a:t>
                      </a:r>
                      <a:r>
                        <a:rPr lang="ja-JP" altLang="en-US" sz="1600" b="0" dirty="0">
                          <a:solidFill>
                            <a:schemeClr val="tx1"/>
                          </a:solidFill>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0" dirty="0">
                          <a:solidFill>
                            <a:schemeClr val="tx1"/>
                          </a:solidFill>
                          <a:effectLst/>
                          <a:latin typeface="メイリオ" panose="020B0604030504040204" pitchFamily="50" charset="-128"/>
                          <a:ea typeface="メイリオ" panose="020B0604030504040204" pitchFamily="50" charset="-128"/>
                        </a:rPr>
                        <a:t>1,400</a:t>
                      </a:r>
                      <a:r>
                        <a:rPr lang="ja-JP" altLang="en-US" sz="1600" b="0" dirty="0">
                          <a:solidFill>
                            <a:schemeClr val="tx1"/>
                          </a:solidFill>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solidFill>
                            <a:schemeClr val="tx1"/>
                          </a:solidFill>
                          <a:effectLst/>
                          <a:latin typeface="メイリオ" panose="020B0604030504040204" pitchFamily="50" charset="-128"/>
                          <a:ea typeface="+mn-ea"/>
                        </a:rPr>
                        <a:t>1,500</a:t>
                      </a:r>
                      <a:r>
                        <a:rPr lang="ja-JP" altLang="en-US" sz="1600" b="1" dirty="0">
                          <a:solidFill>
                            <a:schemeClr val="tx1"/>
                          </a:solidFill>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solidFill>
                            <a:schemeClr val="tx1"/>
                          </a:solidFill>
                          <a:effectLst/>
                          <a:latin typeface="メイリオ" panose="020B0604030504040204" pitchFamily="50" charset="-128"/>
                          <a:ea typeface="メイリオ" panose="020B0604030504040204" pitchFamily="50" charset="-128"/>
                        </a:rPr>
                        <a:t>1.07</a:t>
                      </a:r>
                      <a:endParaRPr lang="ja-JP" altLang="en-US" sz="1600" b="1" dirty="0">
                        <a:solidFill>
                          <a:schemeClr val="tx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30575254"/>
                  </a:ext>
                </a:extLst>
              </a:tr>
              <a:tr h="378949">
                <a:tc rowSpan="8">
                  <a:txBody>
                    <a:bodyPr/>
                    <a:lstStyle/>
                    <a:p>
                      <a:pPr latinLnBrk="1"/>
                      <a:r>
                        <a:rPr lang="ja-JP" altLang="en-US" sz="1600" dirty="0">
                          <a:effectLst/>
                          <a:latin typeface="メイリオ" panose="020B0604030504040204" pitchFamily="50" charset="-128"/>
                          <a:ea typeface="メイリオ" panose="020B0604030504040204" pitchFamily="50" charset="-128"/>
                        </a:rPr>
                        <a:t>従量使用料</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0" dirty="0">
                          <a:solidFill>
                            <a:schemeClr val="tx1"/>
                          </a:solidFill>
                          <a:effectLst/>
                          <a:latin typeface="メイリオ" panose="020B0604030504040204" pitchFamily="50" charset="-128"/>
                          <a:ea typeface="+mn-ea"/>
                        </a:rPr>
                        <a:t>10</a:t>
                      </a:r>
                      <a:r>
                        <a:rPr lang="ja-JP" altLang="en-US" sz="1600" b="0" dirty="0">
                          <a:solidFill>
                            <a:schemeClr val="tx1"/>
                          </a:solidFill>
                          <a:effectLst/>
                          <a:latin typeface="メイリオ" panose="020B0604030504040204" pitchFamily="50" charset="-128"/>
                          <a:ea typeface="+mn-ea"/>
                        </a:rPr>
                        <a:t>㎥を超え</a:t>
                      </a:r>
                      <a:r>
                        <a:rPr lang="en-US" altLang="ja-JP" sz="1600" b="0" dirty="0">
                          <a:solidFill>
                            <a:schemeClr val="tx1"/>
                          </a:solidFill>
                          <a:effectLst/>
                          <a:latin typeface="メイリオ" panose="020B0604030504040204" pitchFamily="50" charset="-128"/>
                          <a:ea typeface="+mn-ea"/>
                        </a:rPr>
                        <a:t>20</a:t>
                      </a:r>
                      <a:r>
                        <a:rPr lang="ja-JP" altLang="en-US" sz="1600" b="0" dirty="0">
                          <a:solidFill>
                            <a:schemeClr val="tx1"/>
                          </a:solidFill>
                          <a:effectLst/>
                          <a:latin typeface="メイリオ" panose="020B0604030504040204" pitchFamily="50" charset="-128"/>
                          <a:ea typeface="+mn-ea"/>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0" dirty="0">
                          <a:solidFill>
                            <a:schemeClr val="tx1"/>
                          </a:solidFill>
                          <a:effectLst/>
                          <a:latin typeface="メイリオ" panose="020B0604030504040204" pitchFamily="50" charset="-128"/>
                          <a:ea typeface="+mn-ea"/>
                        </a:rPr>
                        <a:t>‐‐‐</a:t>
                      </a:r>
                      <a:endParaRPr lang="ja-JP" altLang="en-US" sz="1600" b="0"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a:t>
                      </a:r>
                      <a:r>
                        <a:rPr lang="ja-JP" altLang="en-US" sz="1600" b="1" dirty="0">
                          <a:solidFill>
                            <a:schemeClr val="tx1"/>
                          </a:solidFill>
                          <a:effectLst/>
                          <a:latin typeface="メイリオ" panose="020B0604030504040204" pitchFamily="50" charset="-128"/>
                          <a:ea typeface="+mn-ea"/>
                        </a:rPr>
                        <a:t>㎥につき</a:t>
                      </a:r>
                      <a:r>
                        <a:rPr lang="en-US" altLang="ja-JP" sz="1600" b="1" dirty="0">
                          <a:solidFill>
                            <a:schemeClr val="tx1"/>
                          </a:solidFill>
                          <a:effectLst/>
                          <a:latin typeface="メイリオ" panose="020B0604030504040204" pitchFamily="50" charset="-128"/>
                          <a:ea typeface="+mn-ea"/>
                        </a:rPr>
                        <a:t>61</a:t>
                      </a:r>
                      <a:r>
                        <a:rPr lang="ja-JP" altLang="en-US" sz="1600" b="1" dirty="0">
                          <a:solidFill>
                            <a:schemeClr val="tx1"/>
                          </a:solidFill>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ja-JP" altLang="en-US" sz="1600" b="1" dirty="0">
                          <a:solidFill>
                            <a:schemeClr val="tx1"/>
                          </a:solidFill>
                          <a:effectLst/>
                          <a:latin typeface="メイリオ" panose="020B0604030504040204" pitchFamily="50" charset="-128"/>
                          <a:ea typeface="+mn-ea"/>
                        </a:rPr>
                        <a:t>新設</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28783802"/>
                  </a:ext>
                </a:extLst>
              </a:tr>
              <a:tr h="378949">
                <a:tc vMerge="1">
                  <a:txBody>
                    <a:bodyPr/>
                    <a:lstStyle/>
                    <a:p>
                      <a:endParaRPr kumimoji="1" lang="ja-JP" altLang="en-US"/>
                    </a:p>
                  </a:txBody>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dirty="0">
                          <a:effectLst/>
                          <a:latin typeface="メイリオ" panose="020B0604030504040204" pitchFamily="50" charset="-128"/>
                          <a:ea typeface="+mn-ea"/>
                        </a:rPr>
                        <a:t>20</a:t>
                      </a:r>
                      <a:r>
                        <a:rPr lang="ja-JP" altLang="en-US" sz="1600" dirty="0">
                          <a:effectLst/>
                          <a:latin typeface="メイリオ" panose="020B0604030504040204" pitchFamily="50" charset="-128"/>
                          <a:ea typeface="+mn-ea"/>
                        </a:rPr>
                        <a:t>㎥を超え</a:t>
                      </a:r>
                      <a:r>
                        <a:rPr lang="en-US" altLang="ja-JP" sz="1600" dirty="0">
                          <a:effectLst/>
                          <a:latin typeface="メイリオ" panose="020B0604030504040204" pitchFamily="50" charset="-128"/>
                          <a:ea typeface="+mn-ea"/>
                        </a:rPr>
                        <a:t>40</a:t>
                      </a:r>
                      <a:r>
                        <a:rPr lang="ja-JP" altLang="en-US" sz="1600" dirty="0">
                          <a:effectLst/>
                          <a:latin typeface="メイリオ" panose="020B0604030504040204" pitchFamily="50" charset="-128"/>
                          <a:ea typeface="+mn-ea"/>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dirty="0">
                          <a:effectLst/>
                          <a:latin typeface="メイリオ" panose="020B0604030504040204" pitchFamily="50" charset="-128"/>
                          <a:ea typeface="+mn-ea"/>
                        </a:rPr>
                        <a:t>1</a:t>
                      </a:r>
                      <a:r>
                        <a:rPr lang="ja-JP" altLang="en-US" sz="1600" dirty="0">
                          <a:effectLst/>
                          <a:latin typeface="メイリオ" panose="020B0604030504040204" pitchFamily="50" charset="-128"/>
                          <a:ea typeface="+mn-ea"/>
                        </a:rPr>
                        <a:t>㎥につき</a:t>
                      </a:r>
                      <a:r>
                        <a:rPr lang="en-US" altLang="ja-JP" sz="1600" dirty="0">
                          <a:effectLst/>
                          <a:latin typeface="メイリオ" panose="020B0604030504040204" pitchFamily="50" charset="-128"/>
                          <a:ea typeface="+mn-ea"/>
                        </a:rPr>
                        <a:t>95</a:t>
                      </a:r>
                      <a:r>
                        <a:rPr lang="ja-JP" altLang="en-US" sz="1600" dirty="0">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effectLst/>
                          <a:latin typeface="メイリオ" panose="020B0604030504040204" pitchFamily="50" charset="-128"/>
                          <a:ea typeface="+mn-ea"/>
                        </a:rPr>
                        <a:t>1</a:t>
                      </a:r>
                      <a:r>
                        <a:rPr lang="ja-JP" altLang="en-US" sz="1600" b="1" dirty="0">
                          <a:effectLst/>
                          <a:latin typeface="メイリオ" panose="020B0604030504040204" pitchFamily="50" charset="-128"/>
                          <a:ea typeface="+mn-ea"/>
                        </a:rPr>
                        <a:t>㎥につき</a:t>
                      </a:r>
                      <a:r>
                        <a:rPr lang="en-US" altLang="ja-JP" sz="1600" b="1" dirty="0">
                          <a:effectLst/>
                          <a:latin typeface="メイリオ" panose="020B0604030504040204" pitchFamily="50" charset="-128"/>
                          <a:ea typeface="+mn-ea"/>
                        </a:rPr>
                        <a:t>116</a:t>
                      </a:r>
                      <a:r>
                        <a:rPr lang="ja-JP" altLang="en-US" sz="1600" b="1" dirty="0">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1.22</a:t>
                      </a:r>
                      <a:endParaRPr lang="ja-JP" altLang="en-US" sz="1600" b="1"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82636050"/>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40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60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105</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128</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1.22</a:t>
                      </a:r>
                      <a:endParaRPr lang="ja-JP" altLang="en-US" sz="1600" b="1"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97725100"/>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60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100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120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146</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1.22</a:t>
                      </a:r>
                      <a:endParaRPr lang="ja-JP" altLang="en-US" sz="1600" b="1"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69381148"/>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100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200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130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215</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1.65</a:t>
                      </a:r>
                      <a:endParaRPr lang="ja-JP" altLang="en-US" sz="1600" b="1"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799802487"/>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200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400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145</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239</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1.65</a:t>
                      </a:r>
                      <a:endParaRPr lang="ja-JP" altLang="en-US" sz="1600" b="1"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37130190"/>
                  </a:ext>
                </a:extLst>
              </a:tr>
              <a:tr h="387013">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400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1000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170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281</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1.65</a:t>
                      </a:r>
                      <a:endParaRPr lang="ja-JP" altLang="en-US" sz="1600" b="1"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436796866"/>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1000</a:t>
                      </a:r>
                      <a:r>
                        <a:rPr lang="ja-JP" altLang="en-US" sz="1600" dirty="0">
                          <a:effectLst/>
                          <a:latin typeface="メイリオ" panose="020B0604030504040204" pitchFamily="50" charset="-128"/>
                          <a:ea typeface="メイリオ" panose="020B0604030504040204" pitchFamily="50" charset="-128"/>
                        </a:rPr>
                        <a:t>㎥を超える分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190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314</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1.65</a:t>
                      </a:r>
                      <a:endParaRPr lang="ja-JP" altLang="en-US" sz="1600" b="1"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56999568"/>
                  </a:ext>
                </a:extLst>
              </a:tr>
            </a:tbl>
          </a:graphicData>
        </a:graphic>
      </p:graphicFrame>
      <p:sp>
        <p:nvSpPr>
          <p:cNvPr id="7" name="テキスト ボックス 6">
            <a:extLst>
              <a:ext uri="{FF2B5EF4-FFF2-40B4-BE49-F238E27FC236}">
                <a16:creationId xmlns:a16="http://schemas.microsoft.com/office/drawing/2014/main" id="{73A6C68D-F91A-F835-BBC4-9F2C19AEFB28}"/>
              </a:ext>
            </a:extLst>
          </p:cNvPr>
          <p:cNvSpPr txBox="1"/>
          <p:nvPr/>
        </p:nvSpPr>
        <p:spPr>
          <a:xfrm>
            <a:off x="507115" y="1827788"/>
            <a:ext cx="3877985" cy="369332"/>
          </a:xfrm>
          <a:prstGeom prst="rect">
            <a:avLst/>
          </a:prstGeom>
          <a:solidFill>
            <a:schemeClr val="accent6">
              <a:lumMod val="20000"/>
              <a:lumOff val="80000"/>
            </a:schemeClr>
          </a:solidFill>
        </p:spPr>
        <p:txBody>
          <a:bodyPr wrap="none" rtlCol="0">
            <a:spAutoFit/>
          </a:bodyPr>
          <a:lstStyle/>
          <a:p>
            <a:r>
              <a:rPr lang="ja-JP" altLang="en-US" dirty="0"/>
              <a:t>①使用料体系改定案　　　　　　　</a:t>
            </a:r>
          </a:p>
        </p:txBody>
      </p:sp>
    </p:spTree>
    <p:extLst>
      <p:ext uri="{BB962C8B-B14F-4D97-AF65-F5344CB8AC3E}">
        <p14:creationId xmlns:p14="http://schemas.microsoft.com/office/powerpoint/2010/main" val="612058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A4F51C-D0FA-51E1-4715-066349DDA3A4}"/>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1DBCD539-FBF2-1933-6023-4CB06C3D01D8}"/>
              </a:ext>
            </a:extLst>
          </p:cNvPr>
          <p:cNvSpPr>
            <a:spLocks noGrp="1"/>
          </p:cNvSpPr>
          <p:nvPr>
            <p:ph type="title"/>
          </p:nvPr>
        </p:nvSpPr>
        <p:spPr/>
        <p:txBody>
          <a:bodyPr>
            <a:normAutofit/>
          </a:bodyPr>
          <a:lstStyle/>
          <a:p>
            <a:r>
              <a:rPr lang="ja-JP" altLang="en-US" sz="2400" b="1" dirty="0"/>
              <a:t>３．下水道使用料の改定</a:t>
            </a:r>
          </a:p>
        </p:txBody>
      </p:sp>
      <p:grpSp>
        <p:nvGrpSpPr>
          <p:cNvPr id="2131" name="グループ化 226">
            <a:extLst>
              <a:ext uri="{FF2B5EF4-FFF2-40B4-BE49-F238E27FC236}">
                <a16:creationId xmlns:a16="http://schemas.microsoft.com/office/drawing/2014/main" id="{6DD437DF-0771-C5BD-7BE4-1A1FBA6B9513}"/>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9870A3C4-F15E-6C12-C17A-FCF8CEDAEE82}"/>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293ED0CF-FAE7-4A8C-BD48-9BF90DFDA6A3}"/>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346A4324-A5F2-8951-DAC4-831A1C3E2DC7}"/>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4CD3C074-794F-769B-DA85-B629F42A9A71}"/>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E98B6983-58B5-55FF-7E2C-51BAC76ED9BF}"/>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6DB68D61-EF13-2D7A-7320-F2179964998C}"/>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1D0D9E4A-2566-28F4-14D0-0BE2486AE0B1}"/>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BC4F4139-A37C-3BEE-1EA1-CC1E4346B1EB}"/>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49F0E95D-FC9E-C037-A2B1-18E7FA93B91A}"/>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A81A3315-60E4-54F5-0E46-262EC408D2C2}"/>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CF009D21-7249-D6F0-A0CE-AC842C39D7C9}"/>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3068EF57-E430-806D-071B-99FCC22E2615}"/>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9C9DB212-0BC2-8846-CC9F-42BDBC853B1A}"/>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EECEADEC-9576-6032-2AF3-3432540986AB}"/>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E45CFA28-B07B-2DFE-F55D-17DE95A5817F}"/>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EE302D78-09EE-B4CE-329E-AFE9515EDCE1}"/>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07D6C4C7-2664-EF53-61A0-BE9EAAFD70CB}"/>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44831A36-A6F2-32F4-A2AA-60056816EFF8}"/>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8AB3D14E-A9B8-2139-C792-A4DCD77D22C3}"/>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84B8E992-47B7-2F74-395E-6509CA834A13}"/>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589D8560-965B-D4F9-5328-3A8F1303A7EA}"/>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89AF6706-D30B-5635-9FE6-BCB6D00BA8A5}"/>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5EB2535B-1B96-2CF2-ACAB-E0C186D840FC}"/>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A942E48B-3D0B-1D8E-0BAE-E6F0C12273CD}"/>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CBA0DE29-F82F-0386-0C60-BC6657F1E4AC}"/>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6C0C8780-DA98-7D45-A994-DABE2A682735}"/>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DECC18FF-3BC0-876E-2174-63F42E02408C}"/>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0C9F63D8-0E66-16FB-CDE7-79D8D6DEFF18}"/>
              </a:ext>
            </a:extLst>
          </p:cNvPr>
          <p:cNvSpPr>
            <a:spLocks noGrp="1"/>
          </p:cNvSpPr>
          <p:nvPr>
            <p:ph type="sldNum" sz="quarter" idx="12"/>
          </p:nvPr>
        </p:nvSpPr>
        <p:spPr/>
        <p:txBody>
          <a:bodyPr/>
          <a:lstStyle/>
          <a:p>
            <a:fld id="{7CBB2185-2232-4DD5-A47D-4275B0AED840}" type="slidenum">
              <a:rPr lang="ja-JP" altLang="en-US" smtClean="0"/>
              <a:pPr/>
              <a:t>11</a:t>
            </a:fld>
            <a:endParaRPr lang="ja-JP" altLang="en-US" dirty="0"/>
          </a:p>
        </p:txBody>
      </p:sp>
      <p:graphicFrame>
        <p:nvGraphicFramePr>
          <p:cNvPr id="8" name="表 7">
            <a:extLst>
              <a:ext uri="{FF2B5EF4-FFF2-40B4-BE49-F238E27FC236}">
                <a16:creationId xmlns:a16="http://schemas.microsoft.com/office/drawing/2014/main" id="{3CE34F02-AAB1-B88B-D7FA-2FD835010396}"/>
              </a:ext>
            </a:extLst>
          </p:cNvPr>
          <p:cNvGraphicFramePr>
            <a:graphicFrameLocks noGrp="1"/>
          </p:cNvGraphicFramePr>
          <p:nvPr/>
        </p:nvGraphicFramePr>
        <p:xfrm>
          <a:off x="374880" y="1626870"/>
          <a:ext cx="8394240" cy="4615434"/>
        </p:xfrm>
        <a:graphic>
          <a:graphicData uri="http://schemas.openxmlformats.org/drawingml/2006/table">
            <a:tbl>
              <a:tblPr firstRow="1" bandRow="1">
                <a:tableStyleId>{5940675A-B579-460E-94D1-54222C63F5DA}</a:tableStyleId>
              </a:tblPr>
              <a:tblGrid>
                <a:gridCol w="4197120">
                  <a:extLst>
                    <a:ext uri="{9D8B030D-6E8A-4147-A177-3AD203B41FA5}">
                      <a16:colId xmlns:a16="http://schemas.microsoft.com/office/drawing/2014/main" val="1017756971"/>
                    </a:ext>
                  </a:extLst>
                </a:gridCol>
                <a:gridCol w="4197120">
                  <a:extLst>
                    <a:ext uri="{9D8B030D-6E8A-4147-A177-3AD203B41FA5}">
                      <a16:colId xmlns:a16="http://schemas.microsoft.com/office/drawing/2014/main" val="27068838"/>
                    </a:ext>
                  </a:extLst>
                </a:gridCol>
              </a:tblGrid>
              <a:tr h="511810">
                <a:tc>
                  <a:txBody>
                    <a:bodyPr/>
                    <a:lstStyle/>
                    <a:p>
                      <a:pPr algn="ctr"/>
                      <a:r>
                        <a:rPr kumimoji="1" lang="ja-JP" altLang="en-US" b="1" dirty="0">
                          <a:solidFill>
                            <a:schemeClr val="bg1"/>
                          </a:solidFill>
                        </a:rPr>
                        <a:t>改定前</a:t>
                      </a:r>
                    </a:p>
                  </a:txBody>
                  <a:tcPr>
                    <a:solidFill>
                      <a:srgbClr val="00B050"/>
                    </a:solidFill>
                  </a:tcPr>
                </a:tc>
                <a:tc>
                  <a:txBody>
                    <a:bodyPr/>
                    <a:lstStyle/>
                    <a:p>
                      <a:pPr algn="ctr"/>
                      <a:r>
                        <a:rPr kumimoji="1" lang="ja-JP" altLang="en-US" b="1" dirty="0">
                          <a:solidFill>
                            <a:schemeClr val="bg1"/>
                          </a:solidFill>
                        </a:rPr>
                        <a:t>改定後</a:t>
                      </a:r>
                    </a:p>
                  </a:txBody>
                  <a:tcPr>
                    <a:solidFill>
                      <a:srgbClr val="00B050"/>
                    </a:solidFill>
                  </a:tcPr>
                </a:tc>
                <a:extLst>
                  <a:ext uri="{0D108BD9-81ED-4DB2-BD59-A6C34878D82A}">
                    <a16:rowId xmlns:a16="http://schemas.microsoft.com/office/drawing/2014/main" val="3720315796"/>
                  </a:ext>
                </a:extLst>
              </a:tr>
              <a:tr h="4103624">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4208528559"/>
                  </a:ext>
                </a:extLst>
              </a:tr>
            </a:tbl>
          </a:graphicData>
        </a:graphic>
      </p:graphicFrame>
      <p:sp>
        <p:nvSpPr>
          <p:cNvPr id="11" name="テキスト ボックス 10">
            <a:extLst>
              <a:ext uri="{FF2B5EF4-FFF2-40B4-BE49-F238E27FC236}">
                <a16:creationId xmlns:a16="http://schemas.microsoft.com/office/drawing/2014/main" id="{984F31F6-1D6C-9A92-399D-3C3F4E17C271}"/>
              </a:ext>
            </a:extLst>
          </p:cNvPr>
          <p:cNvSpPr txBox="1"/>
          <p:nvPr/>
        </p:nvSpPr>
        <p:spPr>
          <a:xfrm>
            <a:off x="3010339" y="1229888"/>
            <a:ext cx="3057247" cy="338554"/>
          </a:xfrm>
          <a:prstGeom prst="rect">
            <a:avLst/>
          </a:prstGeom>
          <a:noFill/>
        </p:spPr>
        <p:txBody>
          <a:bodyPr wrap="none" rtlCol="0">
            <a:spAutoFit/>
          </a:bodyPr>
          <a:lstStyle/>
          <a:p>
            <a:r>
              <a:rPr lang="ja-JP" altLang="en-US" sz="1600" b="1" dirty="0">
                <a:latin typeface="メイリオ" panose="020B0604030504040204" pitchFamily="50" charset="-128"/>
                <a:ea typeface="メイリオ" panose="020B0604030504040204" pitchFamily="50" charset="-128"/>
              </a:rPr>
              <a:t>基本使用料と従量使用料の割合</a:t>
            </a:r>
            <a:endParaRPr kumimoji="1" lang="ja-JP" altLang="en-US" sz="1600" b="1"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77F90A57-C3B0-5243-8B42-03EB08661E8C}"/>
              </a:ext>
            </a:extLst>
          </p:cNvPr>
          <p:cNvSpPr txBox="1"/>
          <p:nvPr/>
        </p:nvSpPr>
        <p:spPr>
          <a:xfrm>
            <a:off x="507115" y="801628"/>
            <a:ext cx="6647974" cy="369332"/>
          </a:xfrm>
          <a:prstGeom prst="rect">
            <a:avLst/>
          </a:prstGeom>
          <a:solidFill>
            <a:schemeClr val="accent6">
              <a:lumMod val="20000"/>
              <a:lumOff val="80000"/>
            </a:schemeClr>
          </a:solidFill>
        </p:spPr>
        <p:txBody>
          <a:bodyPr wrap="none" rtlCol="0">
            <a:spAutoFit/>
          </a:bodyPr>
          <a:lstStyle/>
          <a:p>
            <a:r>
              <a:rPr lang="ja-JP" altLang="en-US" dirty="0"/>
              <a:t>②基本使用料と従量使用料の割合</a:t>
            </a:r>
            <a:r>
              <a:rPr lang="en-US" altLang="ja-JP" dirty="0"/>
              <a:t>【</a:t>
            </a:r>
            <a:r>
              <a:rPr lang="ja-JP" altLang="en-US" dirty="0"/>
              <a:t>ケース１</a:t>
            </a:r>
            <a:r>
              <a:rPr lang="en-US" altLang="ja-JP" dirty="0"/>
              <a:t>】</a:t>
            </a:r>
            <a:r>
              <a:rPr lang="ja-JP" altLang="en-US" dirty="0"/>
              <a:t>　　　　　　　</a:t>
            </a:r>
          </a:p>
        </p:txBody>
      </p:sp>
      <p:pic>
        <p:nvPicPr>
          <p:cNvPr id="9" name="図 8">
            <a:extLst>
              <a:ext uri="{FF2B5EF4-FFF2-40B4-BE49-F238E27FC236}">
                <a16:creationId xmlns:a16="http://schemas.microsoft.com/office/drawing/2014/main" id="{7AE2DC09-4C0A-917B-04E5-1FBA957E6E32}"/>
              </a:ext>
            </a:extLst>
          </p:cNvPr>
          <p:cNvPicPr>
            <a:picLocks noChangeAspect="1"/>
          </p:cNvPicPr>
          <p:nvPr/>
        </p:nvPicPr>
        <p:blipFill>
          <a:blip r:embed="rId3"/>
          <a:stretch>
            <a:fillRect/>
          </a:stretch>
        </p:blipFill>
        <p:spPr>
          <a:xfrm>
            <a:off x="496824" y="2316476"/>
            <a:ext cx="3928872" cy="3739896"/>
          </a:xfrm>
          <a:prstGeom prst="rect">
            <a:avLst/>
          </a:prstGeom>
        </p:spPr>
      </p:pic>
      <p:pic>
        <p:nvPicPr>
          <p:cNvPr id="5" name="図 4">
            <a:extLst>
              <a:ext uri="{FF2B5EF4-FFF2-40B4-BE49-F238E27FC236}">
                <a16:creationId xmlns:a16="http://schemas.microsoft.com/office/drawing/2014/main" id="{7A25493D-DE6A-8131-22E1-E9E312830F8E}"/>
              </a:ext>
            </a:extLst>
          </p:cNvPr>
          <p:cNvPicPr>
            <a:picLocks noChangeAspect="1"/>
          </p:cNvPicPr>
          <p:nvPr/>
        </p:nvPicPr>
        <p:blipFill>
          <a:blip r:embed="rId4"/>
          <a:stretch>
            <a:fillRect/>
          </a:stretch>
        </p:blipFill>
        <p:spPr>
          <a:xfrm>
            <a:off x="4718306" y="2385818"/>
            <a:ext cx="3912108" cy="3601212"/>
          </a:xfrm>
          <a:prstGeom prst="rect">
            <a:avLst/>
          </a:prstGeom>
        </p:spPr>
      </p:pic>
    </p:spTree>
    <p:extLst>
      <p:ext uri="{BB962C8B-B14F-4D97-AF65-F5344CB8AC3E}">
        <p14:creationId xmlns:p14="http://schemas.microsoft.com/office/powerpoint/2010/main" val="1308146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BCCF83-E2AA-65A4-6EA1-8283F21DD27C}"/>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0586396B-84AA-E37B-AABC-81A366E158AA}"/>
              </a:ext>
            </a:extLst>
          </p:cNvPr>
          <p:cNvSpPr>
            <a:spLocks noGrp="1"/>
          </p:cNvSpPr>
          <p:nvPr>
            <p:ph type="title"/>
          </p:nvPr>
        </p:nvSpPr>
        <p:spPr/>
        <p:txBody>
          <a:bodyPr>
            <a:normAutofit/>
          </a:bodyPr>
          <a:lstStyle/>
          <a:p>
            <a:r>
              <a:rPr lang="ja-JP" altLang="en-US" sz="2400" b="1" dirty="0"/>
              <a:t>３．下水道使用料の改定</a:t>
            </a:r>
          </a:p>
        </p:txBody>
      </p:sp>
      <p:grpSp>
        <p:nvGrpSpPr>
          <p:cNvPr id="2131" name="グループ化 226">
            <a:extLst>
              <a:ext uri="{FF2B5EF4-FFF2-40B4-BE49-F238E27FC236}">
                <a16:creationId xmlns:a16="http://schemas.microsoft.com/office/drawing/2014/main" id="{5C107C87-9695-28D2-256E-502C0A253590}"/>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8974E992-71E1-D4D1-9D5D-BFB45ECF6EFE}"/>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CA86BC18-D169-20AA-0654-C17026BC78CA}"/>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6A57B578-D0CD-3CFB-8580-6EE4C0DA62FE}"/>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A910C2C0-4992-06F8-0142-B34490A65BD6}"/>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35428033-AD73-7DF6-AE55-A5AD2FA76636}"/>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B6C813EB-0ECA-FFCC-E389-35C8EFF8FC0C}"/>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7CADBEF7-A0FC-47D6-CD80-3AA5E66C380E}"/>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91818138-F527-25B1-449B-5B6F7230D5C3}"/>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5926AB39-0D6F-1579-F2F3-9E7595AFD11F}"/>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C6ED0185-B339-0204-A31A-B6793A461838}"/>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F4FBE5D1-02DB-DF82-8D2A-9754A08624F0}"/>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739CABCC-41EB-D6A3-3B6E-F985E80D1314}"/>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8208E75E-50D0-33FB-4803-DFC398B16CC6}"/>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6806D96D-F33F-B3EA-58DD-20BC4801846E}"/>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8768697A-5E71-C3F6-24F1-40680D41EBFA}"/>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58A348A3-0CA8-F728-AA59-A54B5FBF565D}"/>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07D8D1C6-C3B5-07BD-3E29-FA6B1660E097}"/>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2647737E-DBA5-48D1-DAED-E72E0AF1A456}"/>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CB918C14-A737-71F5-9C92-2E563CD697E4}"/>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0A210424-02EC-1A4C-C9BD-590C337106DC}"/>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1490864F-2FD4-8BC3-44CC-5AAED396D905}"/>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A357600F-E3E1-FE36-9CFF-682D14F8F642}"/>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165F8A47-E071-D58E-7039-03439C6C261F}"/>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A74EC14C-448B-387A-E490-C3B99C74172C}"/>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9D3E0999-9273-7ACA-5AA5-E4117DED2B9D}"/>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5A199770-94AE-4616-71F0-CA6B201915E6}"/>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4C6CC0A0-7E7A-04E4-E1C7-5FB20B811562}"/>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E5C75429-579A-22AA-ADB9-EE341067A971}"/>
              </a:ext>
            </a:extLst>
          </p:cNvPr>
          <p:cNvSpPr>
            <a:spLocks noGrp="1"/>
          </p:cNvSpPr>
          <p:nvPr>
            <p:ph type="sldNum" sz="quarter" idx="12"/>
          </p:nvPr>
        </p:nvSpPr>
        <p:spPr/>
        <p:txBody>
          <a:bodyPr/>
          <a:lstStyle/>
          <a:p>
            <a:fld id="{7CBB2185-2232-4DD5-A47D-4275B0AED840}" type="slidenum">
              <a:rPr lang="ja-JP" altLang="en-US" smtClean="0"/>
              <a:pPr/>
              <a:t>12</a:t>
            </a:fld>
            <a:endParaRPr lang="ja-JP" altLang="en-US" dirty="0"/>
          </a:p>
        </p:txBody>
      </p:sp>
      <p:sp>
        <p:nvSpPr>
          <p:cNvPr id="2" name="テキスト ボックス 1">
            <a:extLst>
              <a:ext uri="{FF2B5EF4-FFF2-40B4-BE49-F238E27FC236}">
                <a16:creationId xmlns:a16="http://schemas.microsoft.com/office/drawing/2014/main" id="{CBA8C13E-9F0B-E8B0-23AB-5E5D6F127729}"/>
              </a:ext>
            </a:extLst>
          </p:cNvPr>
          <p:cNvSpPr txBox="1"/>
          <p:nvPr/>
        </p:nvSpPr>
        <p:spPr>
          <a:xfrm>
            <a:off x="619760" y="1676400"/>
            <a:ext cx="8233344" cy="4247317"/>
          </a:xfrm>
          <a:prstGeom prst="rect">
            <a:avLst/>
          </a:prstGeom>
          <a:noFill/>
          <a:ln>
            <a:solidFill>
              <a:schemeClr val="accent1"/>
            </a:solidFill>
          </a:ln>
        </p:spPr>
        <p:txBody>
          <a:bodyPr wrap="none" rtlCol="0">
            <a:spAutoFit/>
          </a:bodyPr>
          <a:lstStyle/>
          <a:p>
            <a:r>
              <a:rPr kumimoji="1" lang="en-US" altLang="ja-JP" dirty="0"/>
              <a:t>【</a:t>
            </a:r>
            <a:r>
              <a:rPr kumimoji="1" lang="ja-JP" altLang="en-US" dirty="0"/>
              <a:t>２０㎥</a:t>
            </a:r>
            <a:r>
              <a:rPr kumimoji="1" lang="en-US" altLang="ja-JP" dirty="0"/>
              <a:t>/</a:t>
            </a:r>
            <a:r>
              <a:rPr kumimoji="1" lang="ja-JP" altLang="en-US" dirty="0"/>
              <a:t>２か月の使用者</a:t>
            </a:r>
            <a:r>
              <a:rPr kumimoji="1" lang="en-US" altLang="ja-JP" dirty="0"/>
              <a:t>】</a:t>
            </a:r>
          </a:p>
          <a:p>
            <a:r>
              <a:rPr lang="ja-JP" altLang="en-US" dirty="0"/>
              <a:t>　　１，４００円　　　⇒　　　２，１１０円　（増額　　　　　７１０円）</a:t>
            </a:r>
            <a:endParaRPr lang="en-US" altLang="ja-JP" dirty="0"/>
          </a:p>
          <a:p>
            <a:r>
              <a:rPr kumimoji="1" lang="ja-JP" altLang="en-US" b="1" dirty="0">
                <a:solidFill>
                  <a:srgbClr val="FF0000"/>
                </a:solidFill>
              </a:rPr>
              <a:t>　　　　　　　　　　　　　　　　　　　　　　　　　　　　　　５１％増</a:t>
            </a:r>
            <a:endParaRPr kumimoji="1" lang="en-US" altLang="ja-JP" b="1" dirty="0">
              <a:solidFill>
                <a:srgbClr val="FF0000"/>
              </a:solidFill>
            </a:endParaRPr>
          </a:p>
          <a:p>
            <a:endParaRPr kumimoji="1" lang="en-US" altLang="ja-JP" dirty="0"/>
          </a:p>
          <a:p>
            <a:r>
              <a:rPr lang="en-US" altLang="ja-JP" dirty="0"/>
              <a:t>【</a:t>
            </a:r>
            <a:r>
              <a:rPr lang="ja-JP" altLang="en-US" dirty="0"/>
              <a:t>４０㎥</a:t>
            </a:r>
            <a:r>
              <a:rPr lang="en-US" altLang="ja-JP" dirty="0"/>
              <a:t>/</a:t>
            </a:r>
            <a:r>
              <a:rPr lang="ja-JP" altLang="en-US" dirty="0"/>
              <a:t>２か月の使用者</a:t>
            </a:r>
            <a:r>
              <a:rPr lang="en-US" altLang="ja-JP" dirty="0"/>
              <a:t>】</a:t>
            </a:r>
          </a:p>
          <a:p>
            <a:r>
              <a:rPr lang="ja-JP" altLang="en-US" dirty="0"/>
              <a:t>　　３，３００円　　　⇒　　　４，４３０円　（増額　　　１，１３０円）</a:t>
            </a:r>
          </a:p>
          <a:p>
            <a:r>
              <a:rPr lang="ja-JP" altLang="en-US" b="1" dirty="0">
                <a:solidFill>
                  <a:srgbClr val="FF0000"/>
                </a:solidFill>
              </a:rPr>
              <a:t>　　　　　　　　　　　　　　　　　　　　　　　　　　　　　　３４％増</a:t>
            </a:r>
            <a:endParaRPr kumimoji="1" lang="en-US" altLang="ja-JP" dirty="0"/>
          </a:p>
          <a:p>
            <a:endParaRPr kumimoji="1" lang="en-US" altLang="ja-JP" dirty="0"/>
          </a:p>
          <a:p>
            <a:r>
              <a:rPr lang="en-US" altLang="ja-JP" dirty="0"/>
              <a:t>【</a:t>
            </a:r>
            <a:r>
              <a:rPr lang="ja-JP" altLang="en-US" dirty="0"/>
              <a:t>８０㎥</a:t>
            </a:r>
            <a:r>
              <a:rPr lang="en-US" altLang="ja-JP" dirty="0"/>
              <a:t>/</a:t>
            </a:r>
            <a:r>
              <a:rPr lang="ja-JP" altLang="en-US" dirty="0"/>
              <a:t>２か月の使用者</a:t>
            </a:r>
            <a:r>
              <a:rPr lang="en-US" altLang="ja-JP" dirty="0"/>
              <a:t>】</a:t>
            </a:r>
          </a:p>
          <a:p>
            <a:r>
              <a:rPr lang="ja-JP" altLang="en-US" dirty="0"/>
              <a:t>　　７，８００円　　　⇒　　　９，９１０円　（増額　　　２，１１０円）</a:t>
            </a:r>
          </a:p>
          <a:p>
            <a:r>
              <a:rPr lang="ja-JP" altLang="en-US" b="1" dirty="0">
                <a:solidFill>
                  <a:srgbClr val="FF0000"/>
                </a:solidFill>
              </a:rPr>
              <a:t>　　　　　　　　　　　　　　　　　　　　　　　　　　　　　　２７％増</a:t>
            </a:r>
            <a:endParaRPr kumimoji="1" lang="en-US" altLang="ja-JP" dirty="0"/>
          </a:p>
          <a:p>
            <a:endParaRPr lang="en-US" altLang="ja-JP" dirty="0"/>
          </a:p>
          <a:p>
            <a:r>
              <a:rPr lang="en-US" altLang="ja-JP" dirty="0"/>
              <a:t>【</a:t>
            </a:r>
            <a:r>
              <a:rPr lang="ja-JP" altLang="en-US" dirty="0"/>
              <a:t>２０００㎥</a:t>
            </a:r>
            <a:r>
              <a:rPr lang="en-US" altLang="ja-JP" dirty="0"/>
              <a:t>/</a:t>
            </a:r>
            <a:r>
              <a:rPr lang="ja-JP" altLang="en-US" dirty="0"/>
              <a:t>２か月の使用者</a:t>
            </a:r>
            <a:r>
              <a:rPr lang="en-US" altLang="ja-JP" dirty="0"/>
              <a:t>】</a:t>
            </a:r>
          </a:p>
          <a:p>
            <a:r>
              <a:rPr lang="ja-JP" altLang="en-US" dirty="0"/>
              <a:t>　　３４４，２００円　⇒　５６４，７３０円　（増額　２２０，５３０円）</a:t>
            </a:r>
          </a:p>
          <a:p>
            <a:r>
              <a:rPr lang="ja-JP" altLang="en-US" b="1" dirty="0">
                <a:solidFill>
                  <a:srgbClr val="FF0000"/>
                </a:solidFill>
              </a:rPr>
              <a:t>　　　　　　　　　　　　　　　　　　　　　　　　　　　　　　６４％増</a:t>
            </a:r>
            <a:endParaRPr kumimoji="1" lang="ja-JP" altLang="en-US" dirty="0"/>
          </a:p>
        </p:txBody>
      </p:sp>
      <p:sp>
        <p:nvSpPr>
          <p:cNvPr id="4" name="テキスト ボックス 3">
            <a:extLst>
              <a:ext uri="{FF2B5EF4-FFF2-40B4-BE49-F238E27FC236}">
                <a16:creationId xmlns:a16="http://schemas.microsoft.com/office/drawing/2014/main" id="{919E5EA5-D750-0890-5AFD-102E56436865}"/>
              </a:ext>
            </a:extLst>
          </p:cNvPr>
          <p:cNvSpPr txBox="1"/>
          <p:nvPr/>
        </p:nvSpPr>
        <p:spPr>
          <a:xfrm>
            <a:off x="507115" y="1025148"/>
            <a:ext cx="6417141" cy="369332"/>
          </a:xfrm>
          <a:prstGeom prst="rect">
            <a:avLst/>
          </a:prstGeom>
          <a:solidFill>
            <a:schemeClr val="accent6">
              <a:lumMod val="20000"/>
              <a:lumOff val="80000"/>
            </a:schemeClr>
          </a:solidFill>
        </p:spPr>
        <p:txBody>
          <a:bodyPr wrap="none" rtlCol="0">
            <a:spAutoFit/>
          </a:bodyPr>
          <a:lstStyle/>
          <a:p>
            <a:r>
              <a:rPr lang="ja-JP" altLang="en-US" dirty="0"/>
              <a:t>③主な水量における改定の影響</a:t>
            </a:r>
            <a:r>
              <a:rPr lang="en-US" altLang="ja-JP" dirty="0"/>
              <a:t>【</a:t>
            </a:r>
            <a:r>
              <a:rPr lang="ja-JP" altLang="en-US" dirty="0"/>
              <a:t>ケース１</a:t>
            </a:r>
            <a:r>
              <a:rPr lang="en-US" altLang="ja-JP" dirty="0"/>
              <a:t>】</a:t>
            </a:r>
            <a:r>
              <a:rPr lang="ja-JP" altLang="en-US" dirty="0"/>
              <a:t>　　　　　　　</a:t>
            </a:r>
          </a:p>
        </p:txBody>
      </p:sp>
    </p:spTree>
    <p:extLst>
      <p:ext uri="{BB962C8B-B14F-4D97-AF65-F5344CB8AC3E}">
        <p14:creationId xmlns:p14="http://schemas.microsoft.com/office/powerpoint/2010/main" val="1154783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ADF81A-0024-02CA-A53D-9C8679C95B04}"/>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C3AA8A31-29C6-D183-CEF1-77B34B89F2C8}"/>
              </a:ext>
            </a:extLst>
          </p:cNvPr>
          <p:cNvSpPr>
            <a:spLocks noGrp="1"/>
          </p:cNvSpPr>
          <p:nvPr>
            <p:ph type="title"/>
          </p:nvPr>
        </p:nvSpPr>
        <p:spPr/>
        <p:txBody>
          <a:bodyPr>
            <a:normAutofit/>
          </a:bodyPr>
          <a:lstStyle/>
          <a:p>
            <a:r>
              <a:rPr lang="ja-JP" altLang="en-US" sz="2400" b="1" dirty="0"/>
              <a:t>３．下水道使用料の改定</a:t>
            </a:r>
          </a:p>
        </p:txBody>
      </p:sp>
      <p:grpSp>
        <p:nvGrpSpPr>
          <p:cNvPr id="2131" name="グループ化 226">
            <a:extLst>
              <a:ext uri="{FF2B5EF4-FFF2-40B4-BE49-F238E27FC236}">
                <a16:creationId xmlns:a16="http://schemas.microsoft.com/office/drawing/2014/main" id="{96C336FC-DC07-D43F-21D2-362EAC467F92}"/>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AD336EC9-C1E1-3190-A268-55E77D5C0DE7}"/>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707D4275-BC24-429D-B9DC-8AD1AB0031E4}"/>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266219D7-B5E1-5104-B634-D68F8261065B}"/>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342874D3-2611-373A-CDB4-09D51CE019AD}"/>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A262C469-8612-5D0F-D64E-89471300CDF1}"/>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760B9E96-EDF2-3E62-BE9E-C1088D815A29}"/>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71EFB2E7-DA97-F738-A315-65A72373ECB3}"/>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E2760BC7-9140-F051-D286-70788A9C0858}"/>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265E13D4-3D9C-08CA-8164-06FDE0C10C7E}"/>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42B31BD5-CA81-ADB5-4D08-4C2D5DBAC592}"/>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D7299902-1E4E-06FC-C19D-30CADBE691D4}"/>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E6C8CE5B-FFE4-DDC5-99FC-9341D25F2505}"/>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340D499E-8D6F-9E0F-BFE0-9CD08D84771B}"/>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2CE1C194-573B-DACF-E612-E6F851DF213D}"/>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A7BADA4C-6CB6-9ED9-E409-13FAE15B192D}"/>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9A10C847-98F5-F6B4-2306-9A98D921655E}"/>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53844DC3-5E96-533F-9F31-81B360530098}"/>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BA4BDEE4-9EA8-8C48-9CB5-E3B83275C1FC}"/>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D4BBA3C5-3C70-A781-E883-F4962D7953B9}"/>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63A27200-904C-066B-9723-DFAEEEE0B44F}"/>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2A08A3E3-F150-F5B1-F2E8-B3FA27B6E1D1}"/>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CB9D087E-630E-26DF-4030-0A1EA3DE03F7}"/>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99EAD4DA-0241-81AE-D1C0-8C90CF089AC0}"/>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727C8CBA-0570-AF35-6A6D-0401376F7392}"/>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4644EC26-424B-00E2-46F4-CE59B2589AD9}"/>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B504FF0C-E77D-F129-48CB-4CE3692A8D83}"/>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257E5B64-126F-C51E-6AC6-DEEF77D33DC1}"/>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D36EA784-63F3-DB31-DEAC-C07F3B8A8AA2}"/>
              </a:ext>
            </a:extLst>
          </p:cNvPr>
          <p:cNvSpPr>
            <a:spLocks noGrp="1"/>
          </p:cNvSpPr>
          <p:nvPr>
            <p:ph type="sldNum" sz="quarter" idx="12"/>
          </p:nvPr>
        </p:nvSpPr>
        <p:spPr/>
        <p:txBody>
          <a:bodyPr/>
          <a:lstStyle/>
          <a:p>
            <a:fld id="{7CBB2185-2232-4DD5-A47D-4275B0AED840}" type="slidenum">
              <a:rPr lang="ja-JP" altLang="en-US" smtClean="0"/>
              <a:pPr/>
              <a:t>13</a:t>
            </a:fld>
            <a:endParaRPr lang="ja-JP" altLang="en-US" dirty="0"/>
          </a:p>
        </p:txBody>
      </p:sp>
      <p:sp>
        <p:nvSpPr>
          <p:cNvPr id="2" name="テキスト ボックス 1">
            <a:extLst>
              <a:ext uri="{FF2B5EF4-FFF2-40B4-BE49-F238E27FC236}">
                <a16:creationId xmlns:a16="http://schemas.microsoft.com/office/drawing/2014/main" id="{411A0975-BACE-BE39-3DCE-D1AB6BB2AB14}"/>
              </a:ext>
            </a:extLst>
          </p:cNvPr>
          <p:cNvSpPr txBox="1"/>
          <p:nvPr/>
        </p:nvSpPr>
        <p:spPr>
          <a:xfrm>
            <a:off x="507115" y="936803"/>
            <a:ext cx="5253361" cy="461665"/>
          </a:xfrm>
          <a:prstGeom prst="rect">
            <a:avLst/>
          </a:prstGeom>
          <a:solidFill>
            <a:srgbClr val="008000"/>
          </a:solidFill>
          <a:ln>
            <a:noFill/>
          </a:ln>
        </p:spPr>
        <p:txBody>
          <a:bodyPr wrap="none" rtlCol="0" anchor="ctr" anchorCtr="0">
            <a:spAutoFit/>
          </a:bodyPr>
          <a:lstStyle/>
          <a:p>
            <a:r>
              <a:rPr lang="ja-JP" altLang="en-US" sz="2400" b="1" dirty="0">
                <a:solidFill>
                  <a:schemeClr val="bg1"/>
                </a:solidFill>
                <a:latin typeface="メイリオ" panose="020B0604030504040204" pitchFamily="50" charset="-128"/>
                <a:ea typeface="メイリオ" panose="020B0604030504040204" pitchFamily="50" charset="-128"/>
              </a:rPr>
              <a:t>３</a:t>
            </a:r>
            <a:r>
              <a:rPr kumimoji="1" lang="en-US" altLang="ja-JP" sz="2400" b="1" dirty="0">
                <a:solidFill>
                  <a:schemeClr val="bg1"/>
                </a:solidFill>
                <a:latin typeface="メイリオ" panose="020B0604030504040204" pitchFamily="50" charset="-128"/>
                <a:ea typeface="メイリオ" panose="020B0604030504040204" pitchFamily="50" charset="-128"/>
              </a:rPr>
              <a:t>-</a:t>
            </a:r>
            <a:r>
              <a:rPr kumimoji="1" lang="ja-JP" altLang="en-US" sz="2400" b="1" dirty="0">
                <a:solidFill>
                  <a:schemeClr val="bg1"/>
                </a:solidFill>
                <a:latin typeface="メイリオ" panose="020B0604030504040204" pitchFamily="50" charset="-128"/>
                <a:ea typeface="メイリオ" panose="020B0604030504040204" pitchFamily="50" charset="-128"/>
              </a:rPr>
              <a:t>２　下水道使用料</a:t>
            </a:r>
            <a:r>
              <a:rPr lang="ja-JP" altLang="en-US" sz="2400" b="1" dirty="0">
                <a:solidFill>
                  <a:schemeClr val="bg1"/>
                </a:solidFill>
                <a:latin typeface="メイリオ" panose="020B0604030504040204" pitchFamily="50" charset="-128"/>
                <a:ea typeface="メイリオ" panose="020B0604030504040204" pitchFamily="50" charset="-128"/>
              </a:rPr>
              <a:t>改定</a:t>
            </a:r>
            <a:r>
              <a:rPr kumimoji="1" lang="ja-JP" altLang="en-US" sz="2400" b="1" dirty="0">
                <a:solidFill>
                  <a:schemeClr val="bg1"/>
                </a:solidFill>
                <a:latin typeface="メイリオ" panose="020B0604030504040204" pitchFamily="50" charset="-128"/>
                <a:ea typeface="メイリオ" panose="020B0604030504040204" pitchFamily="50" charset="-128"/>
              </a:rPr>
              <a:t>の検討</a:t>
            </a:r>
            <a:r>
              <a:rPr lang="ja-JP" altLang="en-US" sz="2400" b="1" dirty="0">
                <a:solidFill>
                  <a:schemeClr val="bg1"/>
                </a:solidFill>
                <a:latin typeface="メイリオ" panose="020B0604030504040204" pitchFamily="50" charset="-128"/>
                <a:ea typeface="メイリオ" panose="020B0604030504040204" pitchFamily="50" charset="-128"/>
              </a:rPr>
              <a:t>結果</a:t>
            </a:r>
            <a:endParaRPr kumimoji="1" lang="ja-JP" altLang="en-US" sz="2400" b="1" dirty="0">
              <a:solidFill>
                <a:schemeClr val="bg1"/>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B2BA446E-C73E-6005-105A-FABA75ADEC88}"/>
              </a:ext>
            </a:extLst>
          </p:cNvPr>
          <p:cNvSpPr txBox="1"/>
          <p:nvPr/>
        </p:nvSpPr>
        <p:spPr>
          <a:xfrm>
            <a:off x="507115" y="1401899"/>
            <a:ext cx="6878806" cy="369332"/>
          </a:xfrm>
          <a:prstGeom prst="rect">
            <a:avLst/>
          </a:prstGeom>
          <a:solidFill>
            <a:schemeClr val="accent6">
              <a:lumMod val="20000"/>
              <a:lumOff val="80000"/>
            </a:schemeClr>
          </a:solidFill>
        </p:spPr>
        <p:txBody>
          <a:bodyPr wrap="none" rtlCol="0">
            <a:spAutoFit/>
          </a:bodyPr>
          <a:lstStyle/>
          <a:p>
            <a:r>
              <a:rPr lang="ja-JP" altLang="en-US" dirty="0"/>
              <a:t>ケース２：</a:t>
            </a:r>
            <a:r>
              <a:rPr lang="ja-JP" altLang="en-US" dirty="0">
                <a:latin typeface="+mj-ea"/>
              </a:rPr>
              <a:t>排水需要の多い一般家庭等の区分の超過使用料を増額</a:t>
            </a:r>
            <a:endParaRPr lang="ja-JP" altLang="en-US" dirty="0"/>
          </a:p>
        </p:txBody>
      </p:sp>
      <p:sp>
        <p:nvSpPr>
          <p:cNvPr id="5" name="テキスト ボックス 4">
            <a:extLst>
              <a:ext uri="{FF2B5EF4-FFF2-40B4-BE49-F238E27FC236}">
                <a16:creationId xmlns:a16="http://schemas.microsoft.com/office/drawing/2014/main" id="{BF527734-446B-D8B0-701D-FBE0AB3151B0}"/>
              </a:ext>
            </a:extLst>
          </p:cNvPr>
          <p:cNvSpPr txBox="1"/>
          <p:nvPr/>
        </p:nvSpPr>
        <p:spPr>
          <a:xfrm>
            <a:off x="2815267" y="2237760"/>
            <a:ext cx="3607078"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下水道使用料体系（</a:t>
            </a:r>
            <a:r>
              <a:rPr kumimoji="1" lang="en-US" altLang="ja-JP" sz="1600" b="1" dirty="0">
                <a:latin typeface="メイリオ" panose="020B0604030504040204" pitchFamily="50" charset="-128"/>
                <a:ea typeface="メイリオ" panose="020B0604030504040204" pitchFamily="50" charset="-128"/>
              </a:rPr>
              <a:t>2</a:t>
            </a:r>
            <a:r>
              <a:rPr kumimoji="1" lang="ja-JP" altLang="en-US" sz="1600" b="1" dirty="0">
                <a:latin typeface="メイリオ" panose="020B0604030504040204" pitchFamily="50" charset="-128"/>
                <a:ea typeface="メイリオ" panose="020B0604030504040204" pitchFamily="50" charset="-128"/>
              </a:rPr>
              <a:t>か月、税抜き）</a:t>
            </a:r>
          </a:p>
        </p:txBody>
      </p:sp>
      <p:graphicFrame>
        <p:nvGraphicFramePr>
          <p:cNvPr id="6" name="表 5">
            <a:extLst>
              <a:ext uri="{FF2B5EF4-FFF2-40B4-BE49-F238E27FC236}">
                <a16:creationId xmlns:a16="http://schemas.microsoft.com/office/drawing/2014/main" id="{86C3DE16-CA45-A799-EA56-1E11A9AB7AAB}"/>
              </a:ext>
            </a:extLst>
          </p:cNvPr>
          <p:cNvGraphicFramePr>
            <a:graphicFrameLocks noGrp="1"/>
          </p:cNvGraphicFramePr>
          <p:nvPr/>
        </p:nvGraphicFramePr>
        <p:xfrm>
          <a:off x="231792" y="2590800"/>
          <a:ext cx="8574736" cy="3965247"/>
        </p:xfrm>
        <a:graphic>
          <a:graphicData uri="http://schemas.openxmlformats.org/drawingml/2006/table">
            <a:tbl>
              <a:tblPr/>
              <a:tblGrid>
                <a:gridCol w="1203772">
                  <a:extLst>
                    <a:ext uri="{9D8B030D-6E8A-4147-A177-3AD203B41FA5}">
                      <a16:colId xmlns:a16="http://schemas.microsoft.com/office/drawing/2014/main" val="790139331"/>
                    </a:ext>
                  </a:extLst>
                </a:gridCol>
                <a:gridCol w="2905572">
                  <a:extLst>
                    <a:ext uri="{9D8B030D-6E8A-4147-A177-3AD203B41FA5}">
                      <a16:colId xmlns:a16="http://schemas.microsoft.com/office/drawing/2014/main" val="3552819159"/>
                    </a:ext>
                  </a:extLst>
                </a:gridCol>
                <a:gridCol w="1711772">
                  <a:extLst>
                    <a:ext uri="{9D8B030D-6E8A-4147-A177-3AD203B41FA5}">
                      <a16:colId xmlns:a16="http://schemas.microsoft.com/office/drawing/2014/main" val="1280022853"/>
                    </a:ext>
                  </a:extLst>
                </a:gridCol>
                <a:gridCol w="1754635">
                  <a:extLst>
                    <a:ext uri="{9D8B030D-6E8A-4147-A177-3AD203B41FA5}">
                      <a16:colId xmlns:a16="http://schemas.microsoft.com/office/drawing/2014/main" val="584110160"/>
                    </a:ext>
                  </a:extLst>
                </a:gridCol>
                <a:gridCol w="998985">
                  <a:extLst>
                    <a:ext uri="{9D8B030D-6E8A-4147-A177-3AD203B41FA5}">
                      <a16:colId xmlns:a16="http://schemas.microsoft.com/office/drawing/2014/main" val="2908702620"/>
                    </a:ext>
                  </a:extLst>
                </a:gridCol>
              </a:tblGrid>
              <a:tr h="378949">
                <a:tc>
                  <a:txBody>
                    <a:bodyPr/>
                    <a:lstStyle/>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使用料区分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汚水排除量（使用水量）：㎥</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zh-TW" altLang="en-US" sz="1600" b="1" dirty="0">
                          <a:solidFill>
                            <a:schemeClr val="bg1"/>
                          </a:solidFill>
                          <a:effectLst/>
                          <a:latin typeface="メイリオ" panose="020B0604030504040204" pitchFamily="50" charset="-128"/>
                          <a:ea typeface="メイリオ" panose="020B0604030504040204" pitchFamily="50" charset="-128"/>
                        </a:rPr>
                        <a:t>使用料基準額</a:t>
                      </a:r>
                      <a:endParaRPr lang="en-US" altLang="zh-TW" sz="1600" b="1" dirty="0">
                        <a:solidFill>
                          <a:schemeClr val="bg1"/>
                        </a:solidFill>
                        <a:effectLst/>
                        <a:latin typeface="メイリオ" panose="020B0604030504040204" pitchFamily="50" charset="-128"/>
                        <a:ea typeface="メイリオ" panose="020B0604030504040204" pitchFamily="50" charset="-128"/>
                      </a:endParaRPr>
                    </a:p>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（改定前）</a:t>
                      </a:r>
                      <a:endParaRPr lang="zh-TW" altLang="en-US" sz="1600" b="1" dirty="0">
                        <a:solidFill>
                          <a:schemeClr val="bg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zh-TW" altLang="en-US" sz="1600" b="1" dirty="0">
                          <a:solidFill>
                            <a:schemeClr val="bg1"/>
                          </a:solidFill>
                          <a:effectLst/>
                          <a:latin typeface="メイリオ" panose="020B0604030504040204" pitchFamily="50" charset="-128"/>
                          <a:ea typeface="メイリオ" panose="020B0604030504040204" pitchFamily="50" charset="-128"/>
                        </a:rPr>
                        <a:t>使用料基準額</a:t>
                      </a:r>
                      <a:endParaRPr lang="en-US" altLang="zh-TW" sz="1600" b="1" dirty="0">
                        <a:solidFill>
                          <a:schemeClr val="bg1"/>
                        </a:solidFill>
                        <a:effectLst/>
                        <a:latin typeface="メイリオ" panose="020B0604030504040204" pitchFamily="50" charset="-128"/>
                        <a:ea typeface="メイリオ" panose="020B0604030504040204" pitchFamily="50" charset="-128"/>
                      </a:endParaRPr>
                    </a:p>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（改定後）</a:t>
                      </a:r>
                      <a:endParaRPr lang="zh-TW" altLang="en-US" sz="1600" b="1" dirty="0">
                        <a:solidFill>
                          <a:schemeClr val="bg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改定倍率</a:t>
                      </a:r>
                      <a:endParaRPr lang="zh-TW" altLang="en-US" sz="1600" b="1" dirty="0">
                        <a:solidFill>
                          <a:schemeClr val="bg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2389334247"/>
                  </a:ext>
                </a:extLst>
              </a:tr>
              <a:tr h="378949">
                <a:tc>
                  <a:txBody>
                    <a:bodyPr/>
                    <a:lstStyle/>
                    <a:p>
                      <a:pPr latinLnBrk="1"/>
                      <a:r>
                        <a:rPr lang="ja-JP" altLang="en-US" sz="1600" dirty="0">
                          <a:effectLst/>
                          <a:latin typeface="メイリオ" panose="020B0604030504040204" pitchFamily="50" charset="-128"/>
                          <a:ea typeface="メイリオ" panose="020B0604030504040204" pitchFamily="50" charset="-128"/>
                        </a:rPr>
                        <a:t>基本使用料</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0" dirty="0">
                          <a:solidFill>
                            <a:schemeClr val="tx1"/>
                          </a:solidFill>
                          <a:effectLst/>
                          <a:latin typeface="メイリオ" panose="020B0604030504040204" pitchFamily="50" charset="-128"/>
                          <a:ea typeface="メイリオ" panose="020B0604030504040204" pitchFamily="50" charset="-128"/>
                        </a:rPr>
                        <a:t>10</a:t>
                      </a:r>
                      <a:r>
                        <a:rPr lang="ja-JP" altLang="en-US" sz="1600" b="0" dirty="0">
                          <a:solidFill>
                            <a:schemeClr val="tx1"/>
                          </a:solidFill>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0" dirty="0">
                          <a:solidFill>
                            <a:schemeClr val="tx1"/>
                          </a:solidFill>
                          <a:effectLst/>
                          <a:latin typeface="メイリオ" panose="020B0604030504040204" pitchFamily="50" charset="-128"/>
                          <a:ea typeface="メイリオ" panose="020B0604030504040204" pitchFamily="50" charset="-128"/>
                        </a:rPr>
                        <a:t>1,400</a:t>
                      </a:r>
                      <a:r>
                        <a:rPr lang="ja-JP" altLang="en-US" sz="1600" b="0" dirty="0">
                          <a:solidFill>
                            <a:schemeClr val="tx1"/>
                          </a:solidFill>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solidFill>
                            <a:schemeClr val="tx1"/>
                          </a:solidFill>
                          <a:effectLst/>
                          <a:latin typeface="メイリオ" panose="020B0604030504040204" pitchFamily="50" charset="-128"/>
                          <a:ea typeface="+mn-ea"/>
                        </a:rPr>
                        <a:t>1,500</a:t>
                      </a:r>
                      <a:r>
                        <a:rPr lang="ja-JP" altLang="en-US" sz="1600" b="1" dirty="0">
                          <a:solidFill>
                            <a:schemeClr val="tx1"/>
                          </a:solidFill>
                          <a:effectLst/>
                          <a:latin typeface="メイリオ" panose="020B0604030504040204" pitchFamily="50" charset="-128"/>
                          <a:ea typeface="+mn-ea"/>
                        </a:rPr>
                        <a:t>円</a:t>
                      </a:r>
                      <a:endParaRPr lang="ja-JP" altLang="en-US" sz="1600" b="1" dirty="0">
                        <a:solidFill>
                          <a:schemeClr val="tx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1.07</a:t>
                      </a:r>
                      <a:endParaRPr lang="ja-JP" altLang="en-US" sz="1600" b="1" dirty="0">
                        <a:solidFill>
                          <a:schemeClr val="tx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30575254"/>
                  </a:ext>
                </a:extLst>
              </a:tr>
              <a:tr h="378949">
                <a:tc rowSpan="8">
                  <a:txBody>
                    <a:bodyPr/>
                    <a:lstStyle/>
                    <a:p>
                      <a:pPr latinLnBrk="1"/>
                      <a:r>
                        <a:rPr lang="ja-JP" altLang="en-US" sz="1600" dirty="0">
                          <a:effectLst/>
                          <a:latin typeface="メイリオ" panose="020B0604030504040204" pitchFamily="50" charset="-128"/>
                          <a:ea typeface="メイリオ" panose="020B0604030504040204" pitchFamily="50" charset="-128"/>
                        </a:rPr>
                        <a:t>従量使用料</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0" dirty="0">
                          <a:solidFill>
                            <a:schemeClr val="tx1"/>
                          </a:solidFill>
                          <a:effectLst/>
                          <a:latin typeface="メイリオ" panose="020B0604030504040204" pitchFamily="50" charset="-128"/>
                          <a:ea typeface="+mn-ea"/>
                        </a:rPr>
                        <a:t>10</a:t>
                      </a:r>
                      <a:r>
                        <a:rPr lang="ja-JP" altLang="en-US" sz="1600" b="0" dirty="0">
                          <a:solidFill>
                            <a:schemeClr val="tx1"/>
                          </a:solidFill>
                          <a:effectLst/>
                          <a:latin typeface="メイリオ" panose="020B0604030504040204" pitchFamily="50" charset="-128"/>
                          <a:ea typeface="+mn-ea"/>
                        </a:rPr>
                        <a:t>㎥を超え</a:t>
                      </a:r>
                      <a:r>
                        <a:rPr lang="en-US" altLang="ja-JP" sz="1600" b="0" dirty="0">
                          <a:solidFill>
                            <a:schemeClr val="tx1"/>
                          </a:solidFill>
                          <a:effectLst/>
                          <a:latin typeface="メイリオ" panose="020B0604030504040204" pitchFamily="50" charset="-128"/>
                          <a:ea typeface="+mn-ea"/>
                        </a:rPr>
                        <a:t>20</a:t>
                      </a:r>
                      <a:r>
                        <a:rPr lang="ja-JP" altLang="en-US" sz="1600" b="0" dirty="0">
                          <a:solidFill>
                            <a:schemeClr val="tx1"/>
                          </a:solidFill>
                          <a:effectLst/>
                          <a:latin typeface="メイリオ" panose="020B0604030504040204" pitchFamily="50" charset="-128"/>
                          <a:ea typeface="+mn-ea"/>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0" dirty="0">
                          <a:solidFill>
                            <a:schemeClr val="tx1"/>
                          </a:solidFill>
                          <a:effectLst/>
                          <a:latin typeface="メイリオ" panose="020B0604030504040204" pitchFamily="50" charset="-128"/>
                          <a:ea typeface="+mn-ea"/>
                        </a:rPr>
                        <a:t>‐‐‐</a:t>
                      </a:r>
                      <a:endParaRPr lang="ja-JP" altLang="en-US" sz="1600" b="0"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a:t>
                      </a:r>
                      <a:r>
                        <a:rPr lang="ja-JP" altLang="en-US" sz="1600" b="1" dirty="0">
                          <a:solidFill>
                            <a:schemeClr val="tx1"/>
                          </a:solidFill>
                          <a:effectLst/>
                          <a:latin typeface="メイリオ" panose="020B0604030504040204" pitchFamily="50" charset="-128"/>
                          <a:ea typeface="+mn-ea"/>
                        </a:rPr>
                        <a:t>㎥につき</a:t>
                      </a:r>
                      <a:r>
                        <a:rPr lang="en-US" altLang="ja-JP" sz="1600" b="1" dirty="0">
                          <a:solidFill>
                            <a:schemeClr val="tx1"/>
                          </a:solidFill>
                          <a:effectLst/>
                          <a:latin typeface="メイリオ" panose="020B0604030504040204" pitchFamily="50" charset="-128"/>
                          <a:ea typeface="+mn-ea"/>
                        </a:rPr>
                        <a:t>60</a:t>
                      </a:r>
                      <a:r>
                        <a:rPr lang="ja-JP" altLang="en-US" sz="1600" b="1" dirty="0">
                          <a:solidFill>
                            <a:schemeClr val="tx1"/>
                          </a:solidFill>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新設</a:t>
                      </a:r>
                      <a:endParaRPr lang="ja-JP" altLang="en-US" sz="1600" b="1"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28783802"/>
                  </a:ext>
                </a:extLst>
              </a:tr>
              <a:tr h="378949">
                <a:tc vMerge="1">
                  <a:txBody>
                    <a:bodyPr/>
                    <a:lstStyle/>
                    <a:p>
                      <a:endParaRPr kumimoji="1" lang="ja-JP" altLang="en-US"/>
                    </a:p>
                  </a:txBody>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dirty="0">
                          <a:effectLst/>
                          <a:latin typeface="メイリオ" panose="020B0604030504040204" pitchFamily="50" charset="-128"/>
                          <a:ea typeface="+mn-ea"/>
                        </a:rPr>
                        <a:t>20</a:t>
                      </a:r>
                      <a:r>
                        <a:rPr lang="ja-JP" altLang="en-US" sz="1600" dirty="0">
                          <a:effectLst/>
                          <a:latin typeface="メイリオ" panose="020B0604030504040204" pitchFamily="50" charset="-128"/>
                          <a:ea typeface="+mn-ea"/>
                        </a:rPr>
                        <a:t>㎥を超え</a:t>
                      </a:r>
                      <a:r>
                        <a:rPr lang="en-US" altLang="ja-JP" sz="1600" dirty="0">
                          <a:effectLst/>
                          <a:latin typeface="メイリオ" panose="020B0604030504040204" pitchFamily="50" charset="-128"/>
                          <a:ea typeface="+mn-ea"/>
                        </a:rPr>
                        <a:t>40</a:t>
                      </a:r>
                      <a:r>
                        <a:rPr lang="ja-JP" altLang="en-US" sz="1600" dirty="0">
                          <a:effectLst/>
                          <a:latin typeface="メイリオ" panose="020B0604030504040204" pitchFamily="50" charset="-128"/>
                          <a:ea typeface="+mn-ea"/>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dirty="0">
                          <a:effectLst/>
                          <a:latin typeface="メイリオ" panose="020B0604030504040204" pitchFamily="50" charset="-128"/>
                          <a:ea typeface="+mn-ea"/>
                        </a:rPr>
                        <a:t>1</a:t>
                      </a:r>
                      <a:r>
                        <a:rPr lang="ja-JP" altLang="en-US" sz="1600" dirty="0">
                          <a:effectLst/>
                          <a:latin typeface="メイリオ" panose="020B0604030504040204" pitchFamily="50" charset="-128"/>
                          <a:ea typeface="+mn-ea"/>
                        </a:rPr>
                        <a:t>㎥につき</a:t>
                      </a:r>
                      <a:r>
                        <a:rPr lang="en-US" altLang="ja-JP" sz="1600" dirty="0">
                          <a:effectLst/>
                          <a:latin typeface="メイリオ" panose="020B0604030504040204" pitchFamily="50" charset="-128"/>
                          <a:ea typeface="+mn-ea"/>
                        </a:rPr>
                        <a:t>95</a:t>
                      </a:r>
                      <a:r>
                        <a:rPr lang="ja-JP" altLang="en-US" sz="1600" dirty="0">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effectLst/>
                          <a:latin typeface="メイリオ" panose="020B0604030504040204" pitchFamily="50" charset="-128"/>
                          <a:ea typeface="+mn-ea"/>
                        </a:rPr>
                        <a:t>1</a:t>
                      </a:r>
                      <a:r>
                        <a:rPr lang="ja-JP" altLang="en-US" sz="1600" b="1" dirty="0">
                          <a:effectLst/>
                          <a:latin typeface="メイリオ" panose="020B0604030504040204" pitchFamily="50" charset="-128"/>
                          <a:ea typeface="+mn-ea"/>
                        </a:rPr>
                        <a:t>㎥につき</a:t>
                      </a:r>
                      <a:r>
                        <a:rPr lang="en-US" altLang="ja-JP" sz="1600" b="1" dirty="0">
                          <a:effectLst/>
                          <a:latin typeface="メイリオ" panose="020B0604030504040204" pitchFamily="50" charset="-128"/>
                          <a:ea typeface="+mn-ea"/>
                        </a:rPr>
                        <a:t>140</a:t>
                      </a:r>
                      <a:r>
                        <a:rPr lang="ja-JP" altLang="en-US" sz="1600" b="1" dirty="0">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1.47</a:t>
                      </a:r>
                      <a:endParaRPr lang="ja-JP" altLang="en-US" sz="1600" b="1"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82636050"/>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40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60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105</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150</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1.43</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97725100"/>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60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100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120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152</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1.27</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69381148"/>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100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200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130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153</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1.20</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799802487"/>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200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400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145</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174</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1.20</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37130190"/>
                  </a:ext>
                </a:extLst>
              </a:tr>
              <a:tr h="387013">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400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1000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170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204</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1.20</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436796866"/>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1000</a:t>
                      </a:r>
                      <a:r>
                        <a:rPr lang="ja-JP" altLang="en-US" sz="1600" dirty="0">
                          <a:effectLst/>
                          <a:latin typeface="メイリオ" panose="020B0604030504040204" pitchFamily="50" charset="-128"/>
                          <a:ea typeface="メイリオ" panose="020B0604030504040204" pitchFamily="50" charset="-128"/>
                        </a:rPr>
                        <a:t>㎥を超える分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190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228</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1.20</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56999568"/>
                  </a:ext>
                </a:extLst>
              </a:tr>
            </a:tbl>
          </a:graphicData>
        </a:graphic>
      </p:graphicFrame>
      <p:sp>
        <p:nvSpPr>
          <p:cNvPr id="7" name="テキスト ボックス 6">
            <a:extLst>
              <a:ext uri="{FF2B5EF4-FFF2-40B4-BE49-F238E27FC236}">
                <a16:creationId xmlns:a16="http://schemas.microsoft.com/office/drawing/2014/main" id="{29FFF827-459A-8346-95E1-0612A620991D}"/>
              </a:ext>
            </a:extLst>
          </p:cNvPr>
          <p:cNvSpPr txBox="1"/>
          <p:nvPr/>
        </p:nvSpPr>
        <p:spPr>
          <a:xfrm>
            <a:off x="507115" y="1827788"/>
            <a:ext cx="3877985" cy="369332"/>
          </a:xfrm>
          <a:prstGeom prst="rect">
            <a:avLst/>
          </a:prstGeom>
          <a:solidFill>
            <a:schemeClr val="accent6">
              <a:lumMod val="20000"/>
              <a:lumOff val="80000"/>
            </a:schemeClr>
          </a:solidFill>
        </p:spPr>
        <p:txBody>
          <a:bodyPr wrap="none" rtlCol="0">
            <a:spAutoFit/>
          </a:bodyPr>
          <a:lstStyle/>
          <a:p>
            <a:r>
              <a:rPr lang="ja-JP" altLang="en-US" dirty="0"/>
              <a:t>①使用料体系改定案　　　　　　　</a:t>
            </a:r>
          </a:p>
        </p:txBody>
      </p:sp>
    </p:spTree>
    <p:extLst>
      <p:ext uri="{BB962C8B-B14F-4D97-AF65-F5344CB8AC3E}">
        <p14:creationId xmlns:p14="http://schemas.microsoft.com/office/powerpoint/2010/main" val="3875050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5B524D-4A2E-6FCE-37DD-40D5126D1DDB}"/>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D71692E0-9A70-B998-337F-3F0A2A234A38}"/>
              </a:ext>
            </a:extLst>
          </p:cNvPr>
          <p:cNvSpPr>
            <a:spLocks noGrp="1"/>
          </p:cNvSpPr>
          <p:nvPr>
            <p:ph type="title"/>
          </p:nvPr>
        </p:nvSpPr>
        <p:spPr/>
        <p:txBody>
          <a:bodyPr>
            <a:normAutofit/>
          </a:bodyPr>
          <a:lstStyle/>
          <a:p>
            <a:r>
              <a:rPr lang="ja-JP" altLang="en-US" sz="2400" b="1" dirty="0"/>
              <a:t>３．下水道使用料の改定</a:t>
            </a:r>
          </a:p>
        </p:txBody>
      </p:sp>
      <p:grpSp>
        <p:nvGrpSpPr>
          <p:cNvPr id="2131" name="グループ化 226">
            <a:extLst>
              <a:ext uri="{FF2B5EF4-FFF2-40B4-BE49-F238E27FC236}">
                <a16:creationId xmlns:a16="http://schemas.microsoft.com/office/drawing/2014/main" id="{F3E68EB2-5DC3-C656-B4D2-46449728A0B0}"/>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564923E0-5E7E-CFA9-CE8A-18C48CB3E39B}"/>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C7911790-8E47-57EF-CEC8-1B994F929160}"/>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A2D46EF7-B8E5-9F31-74EA-340ED6A704A3}"/>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0105C24D-DBA2-642B-63BD-57DA07534D95}"/>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95136CA6-0BC2-5635-7656-A1B219884DD5}"/>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E6DF2AE8-9BE9-F4DD-8C3D-B1A4CEEE19C6}"/>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1669D597-15E0-EB89-5624-8CB7EABB0163}"/>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0DC7F60B-6C06-159C-3920-0A37BF1B04CB}"/>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5842A9F6-5BB9-D355-6FC4-2D9924B2E752}"/>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5715E99D-F3F5-92CA-031E-A8D4E3D5E12F}"/>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AE7C65FF-E071-A4AE-FCC7-EA66F1991814}"/>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8806BA53-A291-C263-EC24-3D9377072474}"/>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A72CF87A-F26E-2D00-5BDD-FA4A82AF9E80}"/>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11038982-EEE6-00A6-5D96-7514F7E5E0A2}"/>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5A0B3789-AF86-EB33-9201-94E9D0CB8699}"/>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569D4AFB-84D9-EBBD-28AA-11F19E936E78}"/>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798260CC-C1F4-E607-72FE-B65E25CA6F8A}"/>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BF3F56D5-43D1-3F94-8B7A-D7AB8B0C03E4}"/>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6A63668E-98F1-A439-6DBE-981C7C975153}"/>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DD49E071-EE20-D40A-5757-83C7C716079A}"/>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E5E394EE-9374-7670-A2EC-375C24556201}"/>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992D3CC7-36B2-A028-38AD-C59CDD366863}"/>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E4B0801B-1CCB-F953-13AD-BFF08E9ED39B}"/>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46185909-7D70-9FBE-A31B-1B3F7CD25568}"/>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72E9B52E-596F-6DBD-6535-C83D4CAC15F6}"/>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AB076BAC-160E-CD08-8256-39E4F4461F61}"/>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9E0400AB-16F7-0A3A-39AE-7B2E0D8A84C9}"/>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5E918651-4AF5-DBDE-453E-DE516B92F857}"/>
              </a:ext>
            </a:extLst>
          </p:cNvPr>
          <p:cNvSpPr>
            <a:spLocks noGrp="1"/>
          </p:cNvSpPr>
          <p:nvPr>
            <p:ph type="sldNum" sz="quarter" idx="12"/>
          </p:nvPr>
        </p:nvSpPr>
        <p:spPr/>
        <p:txBody>
          <a:bodyPr/>
          <a:lstStyle/>
          <a:p>
            <a:fld id="{7CBB2185-2232-4DD5-A47D-4275B0AED840}" type="slidenum">
              <a:rPr lang="ja-JP" altLang="en-US" smtClean="0"/>
              <a:pPr/>
              <a:t>14</a:t>
            </a:fld>
            <a:endParaRPr lang="ja-JP" altLang="en-US" dirty="0"/>
          </a:p>
        </p:txBody>
      </p:sp>
      <p:graphicFrame>
        <p:nvGraphicFramePr>
          <p:cNvPr id="8" name="表 7">
            <a:extLst>
              <a:ext uri="{FF2B5EF4-FFF2-40B4-BE49-F238E27FC236}">
                <a16:creationId xmlns:a16="http://schemas.microsoft.com/office/drawing/2014/main" id="{F9C818BC-4243-60D1-5D88-9B0E7F000DD1}"/>
              </a:ext>
            </a:extLst>
          </p:cNvPr>
          <p:cNvGraphicFramePr>
            <a:graphicFrameLocks noGrp="1"/>
          </p:cNvGraphicFramePr>
          <p:nvPr/>
        </p:nvGraphicFramePr>
        <p:xfrm>
          <a:off x="374880" y="1626870"/>
          <a:ext cx="8394240" cy="4615434"/>
        </p:xfrm>
        <a:graphic>
          <a:graphicData uri="http://schemas.openxmlformats.org/drawingml/2006/table">
            <a:tbl>
              <a:tblPr firstRow="1" bandRow="1">
                <a:tableStyleId>{5940675A-B579-460E-94D1-54222C63F5DA}</a:tableStyleId>
              </a:tblPr>
              <a:tblGrid>
                <a:gridCol w="4197120">
                  <a:extLst>
                    <a:ext uri="{9D8B030D-6E8A-4147-A177-3AD203B41FA5}">
                      <a16:colId xmlns:a16="http://schemas.microsoft.com/office/drawing/2014/main" val="1017756971"/>
                    </a:ext>
                  </a:extLst>
                </a:gridCol>
                <a:gridCol w="4197120">
                  <a:extLst>
                    <a:ext uri="{9D8B030D-6E8A-4147-A177-3AD203B41FA5}">
                      <a16:colId xmlns:a16="http://schemas.microsoft.com/office/drawing/2014/main" val="27068838"/>
                    </a:ext>
                  </a:extLst>
                </a:gridCol>
              </a:tblGrid>
              <a:tr h="511810">
                <a:tc>
                  <a:txBody>
                    <a:bodyPr/>
                    <a:lstStyle/>
                    <a:p>
                      <a:pPr algn="ctr"/>
                      <a:r>
                        <a:rPr kumimoji="1" lang="ja-JP" altLang="en-US" b="1" dirty="0">
                          <a:solidFill>
                            <a:schemeClr val="bg1"/>
                          </a:solidFill>
                        </a:rPr>
                        <a:t>改定前</a:t>
                      </a:r>
                    </a:p>
                  </a:txBody>
                  <a:tcPr>
                    <a:solidFill>
                      <a:srgbClr val="00B050"/>
                    </a:solidFill>
                  </a:tcPr>
                </a:tc>
                <a:tc>
                  <a:txBody>
                    <a:bodyPr/>
                    <a:lstStyle/>
                    <a:p>
                      <a:pPr algn="ctr"/>
                      <a:r>
                        <a:rPr kumimoji="1" lang="ja-JP" altLang="en-US" b="1" dirty="0">
                          <a:solidFill>
                            <a:schemeClr val="bg1"/>
                          </a:solidFill>
                        </a:rPr>
                        <a:t>改定後</a:t>
                      </a:r>
                    </a:p>
                  </a:txBody>
                  <a:tcPr>
                    <a:solidFill>
                      <a:srgbClr val="00B050"/>
                    </a:solidFill>
                  </a:tcPr>
                </a:tc>
                <a:extLst>
                  <a:ext uri="{0D108BD9-81ED-4DB2-BD59-A6C34878D82A}">
                    <a16:rowId xmlns:a16="http://schemas.microsoft.com/office/drawing/2014/main" val="3720315796"/>
                  </a:ext>
                </a:extLst>
              </a:tr>
              <a:tr h="4103624">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4208528559"/>
                  </a:ext>
                </a:extLst>
              </a:tr>
            </a:tbl>
          </a:graphicData>
        </a:graphic>
      </p:graphicFrame>
      <p:sp>
        <p:nvSpPr>
          <p:cNvPr id="11" name="テキスト ボックス 10">
            <a:extLst>
              <a:ext uri="{FF2B5EF4-FFF2-40B4-BE49-F238E27FC236}">
                <a16:creationId xmlns:a16="http://schemas.microsoft.com/office/drawing/2014/main" id="{5B466ECC-B78B-9C44-EC14-73E7EFF3C4DC}"/>
              </a:ext>
            </a:extLst>
          </p:cNvPr>
          <p:cNvSpPr txBox="1"/>
          <p:nvPr/>
        </p:nvSpPr>
        <p:spPr>
          <a:xfrm>
            <a:off x="3010339" y="1229888"/>
            <a:ext cx="3057247" cy="338554"/>
          </a:xfrm>
          <a:prstGeom prst="rect">
            <a:avLst/>
          </a:prstGeom>
          <a:noFill/>
        </p:spPr>
        <p:txBody>
          <a:bodyPr wrap="none" rtlCol="0">
            <a:spAutoFit/>
          </a:bodyPr>
          <a:lstStyle/>
          <a:p>
            <a:r>
              <a:rPr lang="ja-JP" altLang="en-US" sz="1600" b="1" dirty="0">
                <a:latin typeface="メイリオ" panose="020B0604030504040204" pitchFamily="50" charset="-128"/>
                <a:ea typeface="メイリオ" panose="020B0604030504040204" pitchFamily="50" charset="-128"/>
              </a:rPr>
              <a:t>基本使用料と従量使用料の割合</a:t>
            </a:r>
            <a:endParaRPr kumimoji="1" lang="ja-JP" altLang="en-US" sz="1600" b="1"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069B4FFD-45AD-A5ED-EBB8-8201FB9321B9}"/>
              </a:ext>
            </a:extLst>
          </p:cNvPr>
          <p:cNvSpPr txBox="1"/>
          <p:nvPr/>
        </p:nvSpPr>
        <p:spPr>
          <a:xfrm>
            <a:off x="507115" y="801628"/>
            <a:ext cx="6647974" cy="369332"/>
          </a:xfrm>
          <a:prstGeom prst="rect">
            <a:avLst/>
          </a:prstGeom>
          <a:solidFill>
            <a:schemeClr val="accent6">
              <a:lumMod val="20000"/>
              <a:lumOff val="80000"/>
            </a:schemeClr>
          </a:solidFill>
        </p:spPr>
        <p:txBody>
          <a:bodyPr wrap="none" rtlCol="0">
            <a:spAutoFit/>
          </a:bodyPr>
          <a:lstStyle/>
          <a:p>
            <a:r>
              <a:rPr lang="ja-JP" altLang="en-US" dirty="0"/>
              <a:t>②基本使用料と従量使用料の割合</a:t>
            </a:r>
            <a:r>
              <a:rPr lang="en-US" altLang="ja-JP" dirty="0"/>
              <a:t>【</a:t>
            </a:r>
            <a:r>
              <a:rPr lang="ja-JP" altLang="en-US" dirty="0"/>
              <a:t>ケース２</a:t>
            </a:r>
            <a:r>
              <a:rPr lang="en-US" altLang="ja-JP" dirty="0"/>
              <a:t>】</a:t>
            </a:r>
            <a:r>
              <a:rPr lang="ja-JP" altLang="en-US" dirty="0"/>
              <a:t>　　　　　　　</a:t>
            </a:r>
          </a:p>
        </p:txBody>
      </p:sp>
      <p:pic>
        <p:nvPicPr>
          <p:cNvPr id="6" name="図 5">
            <a:extLst>
              <a:ext uri="{FF2B5EF4-FFF2-40B4-BE49-F238E27FC236}">
                <a16:creationId xmlns:a16="http://schemas.microsoft.com/office/drawing/2014/main" id="{D098A818-AB47-19EE-E89A-0DC15B26D0CF}"/>
              </a:ext>
            </a:extLst>
          </p:cNvPr>
          <p:cNvPicPr>
            <a:picLocks noChangeAspect="1"/>
          </p:cNvPicPr>
          <p:nvPr/>
        </p:nvPicPr>
        <p:blipFill>
          <a:blip r:embed="rId3"/>
          <a:stretch>
            <a:fillRect/>
          </a:stretch>
        </p:blipFill>
        <p:spPr>
          <a:xfrm>
            <a:off x="496824" y="2316476"/>
            <a:ext cx="3928872" cy="3739896"/>
          </a:xfrm>
          <a:prstGeom prst="rect">
            <a:avLst/>
          </a:prstGeom>
        </p:spPr>
      </p:pic>
      <p:pic>
        <p:nvPicPr>
          <p:cNvPr id="4" name="図 3">
            <a:extLst>
              <a:ext uri="{FF2B5EF4-FFF2-40B4-BE49-F238E27FC236}">
                <a16:creationId xmlns:a16="http://schemas.microsoft.com/office/drawing/2014/main" id="{293B4EB5-13D1-E344-B34A-734C3638D2D5}"/>
              </a:ext>
            </a:extLst>
          </p:cNvPr>
          <p:cNvPicPr>
            <a:picLocks noChangeAspect="1"/>
          </p:cNvPicPr>
          <p:nvPr/>
        </p:nvPicPr>
        <p:blipFill>
          <a:blip r:embed="rId4"/>
          <a:stretch>
            <a:fillRect/>
          </a:stretch>
        </p:blipFill>
        <p:spPr>
          <a:xfrm>
            <a:off x="4708256" y="2374388"/>
            <a:ext cx="3928872" cy="3624072"/>
          </a:xfrm>
          <a:prstGeom prst="rect">
            <a:avLst/>
          </a:prstGeom>
        </p:spPr>
      </p:pic>
    </p:spTree>
    <p:extLst>
      <p:ext uri="{BB962C8B-B14F-4D97-AF65-F5344CB8AC3E}">
        <p14:creationId xmlns:p14="http://schemas.microsoft.com/office/powerpoint/2010/main" val="24569496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365E7F-F05A-21E3-F0BA-F21C39F96889}"/>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ABA4926A-346E-A307-EEE7-3131457BF6E9}"/>
              </a:ext>
            </a:extLst>
          </p:cNvPr>
          <p:cNvSpPr>
            <a:spLocks noGrp="1"/>
          </p:cNvSpPr>
          <p:nvPr>
            <p:ph type="title"/>
          </p:nvPr>
        </p:nvSpPr>
        <p:spPr/>
        <p:txBody>
          <a:bodyPr>
            <a:normAutofit/>
          </a:bodyPr>
          <a:lstStyle/>
          <a:p>
            <a:r>
              <a:rPr lang="ja-JP" altLang="en-US" sz="2400" b="1" dirty="0"/>
              <a:t>３．下水道使用料の改定</a:t>
            </a:r>
          </a:p>
        </p:txBody>
      </p:sp>
      <p:grpSp>
        <p:nvGrpSpPr>
          <p:cNvPr id="2131" name="グループ化 226">
            <a:extLst>
              <a:ext uri="{FF2B5EF4-FFF2-40B4-BE49-F238E27FC236}">
                <a16:creationId xmlns:a16="http://schemas.microsoft.com/office/drawing/2014/main" id="{1FB5B8D9-2C47-3310-3F32-251FB6784055}"/>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74AF3E2C-EDD0-4412-0BE5-FF6531D41654}"/>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9EA9CC34-8F4D-3CFE-056D-076AB26DF753}"/>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0FF95232-23C2-1172-7690-518AD8F9DDD9}"/>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254E5E9C-9B27-F75C-A8B4-A22E7E406F04}"/>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81017B22-6C1A-3EB0-62AF-3B2D0E67D389}"/>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34B40589-9EC2-19B9-CF6B-FA0529C41B97}"/>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0D435AAA-9DDF-1481-8793-E3ED43B82BDE}"/>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E5EC3377-1A7C-7464-D4AC-6C0F985939F2}"/>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D251892F-E8BB-A4C4-DCF6-FED942EB56C3}"/>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02116819-2A61-4D86-174F-E443502665AF}"/>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0584B33B-F663-854B-BD5C-1AFAA7FDF546}"/>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E7A6E775-6665-5670-2C60-B3D33885D3B3}"/>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34368FA2-511B-8943-333D-CF4A393BAE3D}"/>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A9241C7A-A3EF-94B0-4BD4-15C2C8623E1F}"/>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2468FEF2-1B6F-4CCE-75C7-42B89ED5A553}"/>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22EDBEBF-CA8F-5D0C-C13D-7D6928821BC2}"/>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0F3CE42B-C64F-C6FB-B290-9D0EF2195216}"/>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6256FFE2-672C-B66E-7050-3DCB2AAECD10}"/>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E20DD332-ED1C-9BFD-5682-07D8E9957C64}"/>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DC0F8A83-BE02-B026-EE87-CF1CD110F3A5}"/>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28242E18-E7C1-1B22-8664-59E6289B3FD2}"/>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2CFCEF0C-A560-264E-8102-705213444F4E}"/>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9234FB8C-6824-6371-DD5B-D9B85F9C4C95}"/>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D6D9A769-EEDF-BADB-02CB-474F3698B7DC}"/>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7281128B-E630-E026-057C-73798BEA6BD2}"/>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711BC378-0DE3-92AE-9A72-5D5EFC00D199}"/>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3296D1C8-318D-F77B-D8DB-73AB57F7ECB5}"/>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22C29344-26B7-AFA8-9A80-10CF147705EC}"/>
              </a:ext>
            </a:extLst>
          </p:cNvPr>
          <p:cNvSpPr>
            <a:spLocks noGrp="1"/>
          </p:cNvSpPr>
          <p:nvPr>
            <p:ph type="sldNum" sz="quarter" idx="12"/>
          </p:nvPr>
        </p:nvSpPr>
        <p:spPr/>
        <p:txBody>
          <a:bodyPr/>
          <a:lstStyle/>
          <a:p>
            <a:fld id="{7CBB2185-2232-4DD5-A47D-4275B0AED840}" type="slidenum">
              <a:rPr lang="ja-JP" altLang="en-US" smtClean="0"/>
              <a:pPr/>
              <a:t>15</a:t>
            </a:fld>
            <a:endParaRPr lang="ja-JP" altLang="en-US" dirty="0"/>
          </a:p>
        </p:txBody>
      </p:sp>
      <p:sp>
        <p:nvSpPr>
          <p:cNvPr id="2" name="テキスト ボックス 1">
            <a:extLst>
              <a:ext uri="{FF2B5EF4-FFF2-40B4-BE49-F238E27FC236}">
                <a16:creationId xmlns:a16="http://schemas.microsoft.com/office/drawing/2014/main" id="{D20A79F5-2B8E-7B83-C1DE-CAEC382BA9A5}"/>
              </a:ext>
            </a:extLst>
          </p:cNvPr>
          <p:cNvSpPr txBox="1"/>
          <p:nvPr/>
        </p:nvSpPr>
        <p:spPr>
          <a:xfrm>
            <a:off x="619760" y="1676400"/>
            <a:ext cx="8233344" cy="4247317"/>
          </a:xfrm>
          <a:prstGeom prst="rect">
            <a:avLst/>
          </a:prstGeom>
          <a:noFill/>
          <a:ln>
            <a:solidFill>
              <a:schemeClr val="accent1"/>
            </a:solidFill>
          </a:ln>
        </p:spPr>
        <p:txBody>
          <a:bodyPr wrap="none" rtlCol="0">
            <a:spAutoFit/>
          </a:bodyPr>
          <a:lstStyle/>
          <a:p>
            <a:r>
              <a:rPr kumimoji="1" lang="en-US" altLang="ja-JP" dirty="0"/>
              <a:t>【</a:t>
            </a:r>
            <a:r>
              <a:rPr kumimoji="1" lang="ja-JP" altLang="en-US" dirty="0"/>
              <a:t>２０㎥</a:t>
            </a:r>
            <a:r>
              <a:rPr kumimoji="1" lang="en-US" altLang="ja-JP" dirty="0"/>
              <a:t>/</a:t>
            </a:r>
            <a:r>
              <a:rPr kumimoji="1" lang="ja-JP" altLang="en-US" dirty="0"/>
              <a:t>２か月の使用者</a:t>
            </a:r>
            <a:r>
              <a:rPr kumimoji="1" lang="en-US" altLang="ja-JP" dirty="0"/>
              <a:t>】</a:t>
            </a:r>
          </a:p>
          <a:p>
            <a:r>
              <a:rPr lang="ja-JP" altLang="en-US" dirty="0"/>
              <a:t>　　１，４００円　　　⇒　　　２，１００円　（増額　　　　　７００円）</a:t>
            </a:r>
            <a:endParaRPr lang="en-US" altLang="ja-JP" dirty="0"/>
          </a:p>
          <a:p>
            <a:r>
              <a:rPr lang="ja-JP" altLang="en-US" b="1" dirty="0">
                <a:solidFill>
                  <a:srgbClr val="FF0000"/>
                </a:solidFill>
              </a:rPr>
              <a:t>　　　　　　　　　　　　　　　　　　　　　　　　　　　　　　５０％増</a:t>
            </a:r>
            <a:endParaRPr kumimoji="1" lang="en-US" altLang="ja-JP" dirty="0"/>
          </a:p>
          <a:p>
            <a:endParaRPr kumimoji="1" lang="en-US" altLang="ja-JP" dirty="0"/>
          </a:p>
          <a:p>
            <a:r>
              <a:rPr lang="en-US" altLang="ja-JP" dirty="0"/>
              <a:t>【</a:t>
            </a:r>
            <a:r>
              <a:rPr lang="ja-JP" altLang="en-US" dirty="0"/>
              <a:t>４０㎥</a:t>
            </a:r>
            <a:r>
              <a:rPr lang="en-US" altLang="ja-JP" dirty="0"/>
              <a:t>/</a:t>
            </a:r>
            <a:r>
              <a:rPr lang="ja-JP" altLang="en-US" dirty="0"/>
              <a:t>２か月の使用者</a:t>
            </a:r>
            <a:r>
              <a:rPr lang="en-US" altLang="ja-JP" dirty="0"/>
              <a:t>】</a:t>
            </a:r>
          </a:p>
          <a:p>
            <a:r>
              <a:rPr lang="ja-JP" altLang="en-US" dirty="0"/>
              <a:t>　　３，３００円　　　⇒　　　４，９００円　（増額　　　１，６００円）</a:t>
            </a:r>
          </a:p>
          <a:p>
            <a:r>
              <a:rPr lang="ja-JP" altLang="en-US" b="1" dirty="0">
                <a:solidFill>
                  <a:srgbClr val="FF0000"/>
                </a:solidFill>
              </a:rPr>
              <a:t>　　　　　　　　　　　　　　　　　　　　　　　　　　　　　　４８％増</a:t>
            </a:r>
            <a:endParaRPr kumimoji="1" lang="en-US" altLang="ja-JP" dirty="0"/>
          </a:p>
          <a:p>
            <a:endParaRPr kumimoji="1" lang="en-US" altLang="ja-JP" dirty="0"/>
          </a:p>
          <a:p>
            <a:r>
              <a:rPr lang="en-US" altLang="ja-JP" dirty="0"/>
              <a:t>【</a:t>
            </a:r>
            <a:r>
              <a:rPr lang="ja-JP" altLang="en-US" dirty="0"/>
              <a:t>８０㎥</a:t>
            </a:r>
            <a:r>
              <a:rPr lang="en-US" altLang="ja-JP" dirty="0"/>
              <a:t>/</a:t>
            </a:r>
            <a:r>
              <a:rPr lang="ja-JP" altLang="en-US" dirty="0"/>
              <a:t>２か月の使用者</a:t>
            </a:r>
            <a:r>
              <a:rPr lang="en-US" altLang="ja-JP" dirty="0"/>
              <a:t>】</a:t>
            </a:r>
          </a:p>
          <a:p>
            <a:r>
              <a:rPr lang="ja-JP" altLang="en-US" dirty="0"/>
              <a:t>　　７，８００円　　　⇒　　１０，９４０円　（増額　　　３，１４０円）</a:t>
            </a:r>
          </a:p>
          <a:p>
            <a:r>
              <a:rPr lang="ja-JP" altLang="en-US" b="1" dirty="0">
                <a:solidFill>
                  <a:srgbClr val="FF0000"/>
                </a:solidFill>
              </a:rPr>
              <a:t>　　　　　　　　　　　　　　　　　　　　　　　　　　　　　　４０％増</a:t>
            </a:r>
            <a:endParaRPr lang="en-US" altLang="ja-JP" dirty="0"/>
          </a:p>
          <a:p>
            <a:endParaRPr lang="en-US" altLang="ja-JP" dirty="0"/>
          </a:p>
          <a:p>
            <a:r>
              <a:rPr lang="en-US" altLang="ja-JP" dirty="0"/>
              <a:t>【</a:t>
            </a:r>
            <a:r>
              <a:rPr lang="ja-JP" altLang="en-US" dirty="0"/>
              <a:t>２０００㎥</a:t>
            </a:r>
            <a:r>
              <a:rPr lang="en-US" altLang="ja-JP" dirty="0"/>
              <a:t>/</a:t>
            </a:r>
            <a:r>
              <a:rPr lang="ja-JP" altLang="en-US" dirty="0"/>
              <a:t>２か月の使用者</a:t>
            </a:r>
            <a:r>
              <a:rPr lang="en-US" altLang="ja-JP" dirty="0"/>
              <a:t>】</a:t>
            </a:r>
          </a:p>
          <a:p>
            <a:r>
              <a:rPr lang="ja-JP" altLang="en-US" dirty="0"/>
              <a:t>　　３４４，２００円　⇒　４１４，４８０円　（増額　　７０，２８０円）</a:t>
            </a:r>
          </a:p>
          <a:p>
            <a:r>
              <a:rPr lang="ja-JP" altLang="en-US" b="1" dirty="0">
                <a:solidFill>
                  <a:srgbClr val="FF0000"/>
                </a:solidFill>
              </a:rPr>
              <a:t>　　　　　　　　　　　　　　　　　　　　　　　　　　　　　　２０％増</a:t>
            </a:r>
            <a:endParaRPr kumimoji="1" lang="ja-JP" altLang="en-US" dirty="0"/>
          </a:p>
        </p:txBody>
      </p:sp>
      <p:sp>
        <p:nvSpPr>
          <p:cNvPr id="4" name="テキスト ボックス 3">
            <a:extLst>
              <a:ext uri="{FF2B5EF4-FFF2-40B4-BE49-F238E27FC236}">
                <a16:creationId xmlns:a16="http://schemas.microsoft.com/office/drawing/2014/main" id="{D4EBA95C-1F20-F6E1-F8A0-722132751413}"/>
              </a:ext>
            </a:extLst>
          </p:cNvPr>
          <p:cNvSpPr txBox="1"/>
          <p:nvPr/>
        </p:nvSpPr>
        <p:spPr>
          <a:xfrm>
            <a:off x="507115" y="1025148"/>
            <a:ext cx="6417141" cy="369332"/>
          </a:xfrm>
          <a:prstGeom prst="rect">
            <a:avLst/>
          </a:prstGeom>
          <a:solidFill>
            <a:schemeClr val="accent6">
              <a:lumMod val="20000"/>
              <a:lumOff val="80000"/>
            </a:schemeClr>
          </a:solidFill>
        </p:spPr>
        <p:txBody>
          <a:bodyPr wrap="none" rtlCol="0">
            <a:spAutoFit/>
          </a:bodyPr>
          <a:lstStyle/>
          <a:p>
            <a:r>
              <a:rPr lang="ja-JP" altLang="en-US" dirty="0"/>
              <a:t>③主な水量における改定の影響</a:t>
            </a:r>
            <a:r>
              <a:rPr lang="en-US" altLang="ja-JP" dirty="0"/>
              <a:t>【</a:t>
            </a:r>
            <a:r>
              <a:rPr lang="ja-JP" altLang="en-US" dirty="0"/>
              <a:t>ケース２</a:t>
            </a:r>
            <a:r>
              <a:rPr lang="en-US" altLang="ja-JP" dirty="0"/>
              <a:t>】</a:t>
            </a:r>
            <a:r>
              <a:rPr lang="ja-JP" altLang="en-US" dirty="0"/>
              <a:t>　　　　　　　</a:t>
            </a:r>
          </a:p>
        </p:txBody>
      </p:sp>
    </p:spTree>
    <p:extLst>
      <p:ext uri="{BB962C8B-B14F-4D97-AF65-F5344CB8AC3E}">
        <p14:creationId xmlns:p14="http://schemas.microsoft.com/office/powerpoint/2010/main" val="3793514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436191-4FB6-7A29-344E-8AAE4F9FA228}"/>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7795136E-D311-A77D-42DD-1494DA480108}"/>
              </a:ext>
            </a:extLst>
          </p:cNvPr>
          <p:cNvSpPr>
            <a:spLocks noGrp="1"/>
          </p:cNvSpPr>
          <p:nvPr>
            <p:ph type="title"/>
          </p:nvPr>
        </p:nvSpPr>
        <p:spPr/>
        <p:txBody>
          <a:bodyPr>
            <a:normAutofit/>
          </a:bodyPr>
          <a:lstStyle/>
          <a:p>
            <a:r>
              <a:rPr lang="ja-JP" altLang="en-US" sz="2400" b="1" dirty="0"/>
              <a:t>３．下水道使用料の改定</a:t>
            </a:r>
          </a:p>
        </p:txBody>
      </p:sp>
      <p:grpSp>
        <p:nvGrpSpPr>
          <p:cNvPr id="2131" name="グループ化 226">
            <a:extLst>
              <a:ext uri="{FF2B5EF4-FFF2-40B4-BE49-F238E27FC236}">
                <a16:creationId xmlns:a16="http://schemas.microsoft.com/office/drawing/2014/main" id="{EB73815D-A2E6-644C-72E9-58D3C88C696D}"/>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2994491D-5190-3A77-EC56-4C4615D18283}"/>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EB4BD3A9-EEB4-6DA0-0EAA-3E03EA8BF2D6}"/>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37ADADF2-1C2B-7960-AE92-45EEB272D000}"/>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A8354E06-C623-B13F-7AD8-0ABF7231E11B}"/>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AB2D31E9-92B8-848A-93B3-C3E8CB4F54C6}"/>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8A433AFA-7146-917B-3BA0-060D4379EB46}"/>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57CBBA0C-96E9-4273-7BC4-E0A646C5B3C4}"/>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55369FF8-8D68-0040-1C99-E2D05AB0A387}"/>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AE430761-9534-33B7-3958-9406511F4435}"/>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CEFA3016-3C1D-8DE2-4A4A-FD747AB3DB7D}"/>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D985D2F4-31C1-CA79-B0BD-D1B7D6C28328}"/>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0BDC5C7D-2A79-CBF6-019F-491EBAF0B0A8}"/>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53B6E009-3B6E-00C9-E63A-16DDEA05411E}"/>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2A7D0C19-7163-54F6-31E4-D89FE420C253}"/>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21BA2623-13F0-AFA1-6D57-02C6411A7349}"/>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8D9FBE44-66F3-91E7-24B0-6E377882B97B}"/>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AFBE285B-F5E9-0089-9D54-8D7FD8FC066D}"/>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7DA6775A-D853-E3FC-D51E-2CB1CFE9F8C4}"/>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6C3906B7-4809-C459-63D7-798766E5D6AA}"/>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553918EE-F46A-43C3-4294-9856DF832401}"/>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A4D659D3-DC07-99D9-E4B4-0FA128921005}"/>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4DE7BE16-18C9-7352-04E5-B02C9B0F3FA4}"/>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E304091A-0F7D-B2A7-A416-3E0F8A2699F7}"/>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B5ADFB37-3143-FA27-9F4F-0EFB9F271DDC}"/>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1409818C-A7BC-3336-65F7-D0ED9C6FA7B6}"/>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9FFCA58F-3E96-2A97-5791-8599588718F6}"/>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B96F6329-DA16-D91F-5093-82C67B5D3907}"/>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D076A293-5374-77DD-3DC3-41ECEB66C3B6}"/>
              </a:ext>
            </a:extLst>
          </p:cNvPr>
          <p:cNvSpPr>
            <a:spLocks noGrp="1"/>
          </p:cNvSpPr>
          <p:nvPr>
            <p:ph type="sldNum" sz="quarter" idx="12"/>
          </p:nvPr>
        </p:nvSpPr>
        <p:spPr/>
        <p:txBody>
          <a:bodyPr/>
          <a:lstStyle/>
          <a:p>
            <a:fld id="{7CBB2185-2232-4DD5-A47D-4275B0AED840}" type="slidenum">
              <a:rPr lang="ja-JP" altLang="en-US" smtClean="0"/>
              <a:pPr/>
              <a:t>16</a:t>
            </a:fld>
            <a:endParaRPr lang="ja-JP" altLang="en-US" dirty="0"/>
          </a:p>
        </p:txBody>
      </p:sp>
      <p:sp>
        <p:nvSpPr>
          <p:cNvPr id="2" name="テキスト ボックス 1">
            <a:extLst>
              <a:ext uri="{FF2B5EF4-FFF2-40B4-BE49-F238E27FC236}">
                <a16:creationId xmlns:a16="http://schemas.microsoft.com/office/drawing/2014/main" id="{1B541DF6-39D6-7DE1-76B7-F294852F9F3B}"/>
              </a:ext>
            </a:extLst>
          </p:cNvPr>
          <p:cNvSpPr txBox="1"/>
          <p:nvPr/>
        </p:nvSpPr>
        <p:spPr>
          <a:xfrm>
            <a:off x="507115" y="936803"/>
            <a:ext cx="5253361" cy="461665"/>
          </a:xfrm>
          <a:prstGeom prst="rect">
            <a:avLst/>
          </a:prstGeom>
          <a:solidFill>
            <a:srgbClr val="008000"/>
          </a:solidFill>
          <a:ln>
            <a:noFill/>
          </a:ln>
        </p:spPr>
        <p:txBody>
          <a:bodyPr wrap="none" rtlCol="0" anchor="ctr" anchorCtr="0">
            <a:spAutoFit/>
          </a:bodyPr>
          <a:lstStyle/>
          <a:p>
            <a:r>
              <a:rPr lang="ja-JP" altLang="en-US" sz="2400" b="1" dirty="0">
                <a:solidFill>
                  <a:schemeClr val="bg1"/>
                </a:solidFill>
                <a:latin typeface="メイリオ" panose="020B0604030504040204" pitchFamily="50" charset="-128"/>
                <a:ea typeface="メイリオ" panose="020B0604030504040204" pitchFamily="50" charset="-128"/>
              </a:rPr>
              <a:t>３</a:t>
            </a:r>
            <a:r>
              <a:rPr kumimoji="1" lang="en-US" altLang="ja-JP" sz="2400" b="1" dirty="0">
                <a:solidFill>
                  <a:schemeClr val="bg1"/>
                </a:solidFill>
                <a:latin typeface="メイリオ" panose="020B0604030504040204" pitchFamily="50" charset="-128"/>
                <a:ea typeface="メイリオ" panose="020B0604030504040204" pitchFamily="50" charset="-128"/>
              </a:rPr>
              <a:t>-</a:t>
            </a:r>
            <a:r>
              <a:rPr kumimoji="1" lang="ja-JP" altLang="en-US" sz="2400" b="1" dirty="0">
                <a:solidFill>
                  <a:schemeClr val="bg1"/>
                </a:solidFill>
                <a:latin typeface="メイリオ" panose="020B0604030504040204" pitchFamily="50" charset="-128"/>
                <a:ea typeface="メイリオ" panose="020B0604030504040204" pitchFamily="50" charset="-128"/>
              </a:rPr>
              <a:t>２　下水道使用料</a:t>
            </a:r>
            <a:r>
              <a:rPr lang="ja-JP" altLang="en-US" sz="2400" b="1" dirty="0">
                <a:solidFill>
                  <a:schemeClr val="bg1"/>
                </a:solidFill>
                <a:latin typeface="メイリオ" panose="020B0604030504040204" pitchFamily="50" charset="-128"/>
                <a:ea typeface="メイリオ" panose="020B0604030504040204" pitchFamily="50" charset="-128"/>
              </a:rPr>
              <a:t>改定</a:t>
            </a:r>
            <a:r>
              <a:rPr kumimoji="1" lang="ja-JP" altLang="en-US" sz="2400" b="1" dirty="0">
                <a:solidFill>
                  <a:schemeClr val="bg1"/>
                </a:solidFill>
                <a:latin typeface="メイリオ" panose="020B0604030504040204" pitchFamily="50" charset="-128"/>
                <a:ea typeface="メイリオ" panose="020B0604030504040204" pitchFamily="50" charset="-128"/>
              </a:rPr>
              <a:t>の検討</a:t>
            </a:r>
            <a:r>
              <a:rPr lang="ja-JP" altLang="en-US" sz="2400" b="1" dirty="0">
                <a:solidFill>
                  <a:schemeClr val="bg1"/>
                </a:solidFill>
                <a:latin typeface="メイリオ" panose="020B0604030504040204" pitchFamily="50" charset="-128"/>
                <a:ea typeface="メイリオ" panose="020B0604030504040204" pitchFamily="50" charset="-128"/>
              </a:rPr>
              <a:t>結果</a:t>
            </a:r>
            <a:endParaRPr kumimoji="1" lang="ja-JP" altLang="en-US" sz="2400" b="1" dirty="0">
              <a:solidFill>
                <a:schemeClr val="bg1"/>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74312609-561E-0901-201B-7CC962820BBA}"/>
              </a:ext>
            </a:extLst>
          </p:cNvPr>
          <p:cNvSpPr txBox="1"/>
          <p:nvPr/>
        </p:nvSpPr>
        <p:spPr>
          <a:xfrm>
            <a:off x="507115" y="1401899"/>
            <a:ext cx="3877985" cy="369332"/>
          </a:xfrm>
          <a:prstGeom prst="rect">
            <a:avLst/>
          </a:prstGeom>
          <a:solidFill>
            <a:schemeClr val="accent6">
              <a:lumMod val="20000"/>
              <a:lumOff val="80000"/>
            </a:schemeClr>
          </a:solidFill>
        </p:spPr>
        <p:txBody>
          <a:bodyPr wrap="none" rtlCol="0">
            <a:spAutoFit/>
          </a:bodyPr>
          <a:lstStyle/>
          <a:p>
            <a:r>
              <a:rPr lang="ja-JP" altLang="en-US" dirty="0"/>
              <a:t>ケース３：従量使用料を同率で増額</a:t>
            </a:r>
          </a:p>
        </p:txBody>
      </p:sp>
      <p:sp>
        <p:nvSpPr>
          <p:cNvPr id="5" name="テキスト ボックス 4">
            <a:extLst>
              <a:ext uri="{FF2B5EF4-FFF2-40B4-BE49-F238E27FC236}">
                <a16:creationId xmlns:a16="http://schemas.microsoft.com/office/drawing/2014/main" id="{BECE52F3-E9F8-CA2E-1096-9D5A18D80A19}"/>
              </a:ext>
            </a:extLst>
          </p:cNvPr>
          <p:cNvSpPr txBox="1"/>
          <p:nvPr/>
        </p:nvSpPr>
        <p:spPr>
          <a:xfrm>
            <a:off x="2815267" y="2237760"/>
            <a:ext cx="3607078"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下水道使用料体系（</a:t>
            </a:r>
            <a:r>
              <a:rPr kumimoji="1" lang="en-US" altLang="ja-JP" sz="1600" b="1" dirty="0">
                <a:latin typeface="メイリオ" panose="020B0604030504040204" pitchFamily="50" charset="-128"/>
                <a:ea typeface="メイリオ" panose="020B0604030504040204" pitchFamily="50" charset="-128"/>
              </a:rPr>
              <a:t>2</a:t>
            </a:r>
            <a:r>
              <a:rPr kumimoji="1" lang="ja-JP" altLang="en-US" sz="1600" b="1" dirty="0">
                <a:latin typeface="メイリオ" panose="020B0604030504040204" pitchFamily="50" charset="-128"/>
                <a:ea typeface="メイリオ" panose="020B0604030504040204" pitchFamily="50" charset="-128"/>
              </a:rPr>
              <a:t>か月、税抜き）</a:t>
            </a:r>
          </a:p>
        </p:txBody>
      </p:sp>
      <p:graphicFrame>
        <p:nvGraphicFramePr>
          <p:cNvPr id="6" name="表 5">
            <a:extLst>
              <a:ext uri="{FF2B5EF4-FFF2-40B4-BE49-F238E27FC236}">
                <a16:creationId xmlns:a16="http://schemas.microsoft.com/office/drawing/2014/main" id="{C99ED29B-F215-B4A4-978D-616A04DC086F}"/>
              </a:ext>
            </a:extLst>
          </p:cNvPr>
          <p:cNvGraphicFramePr>
            <a:graphicFrameLocks noGrp="1"/>
          </p:cNvGraphicFramePr>
          <p:nvPr/>
        </p:nvGraphicFramePr>
        <p:xfrm>
          <a:off x="231792" y="2590800"/>
          <a:ext cx="8574736" cy="3965247"/>
        </p:xfrm>
        <a:graphic>
          <a:graphicData uri="http://schemas.openxmlformats.org/drawingml/2006/table">
            <a:tbl>
              <a:tblPr/>
              <a:tblGrid>
                <a:gridCol w="1203772">
                  <a:extLst>
                    <a:ext uri="{9D8B030D-6E8A-4147-A177-3AD203B41FA5}">
                      <a16:colId xmlns:a16="http://schemas.microsoft.com/office/drawing/2014/main" val="790139331"/>
                    </a:ext>
                  </a:extLst>
                </a:gridCol>
                <a:gridCol w="2905572">
                  <a:extLst>
                    <a:ext uri="{9D8B030D-6E8A-4147-A177-3AD203B41FA5}">
                      <a16:colId xmlns:a16="http://schemas.microsoft.com/office/drawing/2014/main" val="3552819159"/>
                    </a:ext>
                  </a:extLst>
                </a:gridCol>
                <a:gridCol w="1711772">
                  <a:extLst>
                    <a:ext uri="{9D8B030D-6E8A-4147-A177-3AD203B41FA5}">
                      <a16:colId xmlns:a16="http://schemas.microsoft.com/office/drawing/2014/main" val="1280022853"/>
                    </a:ext>
                  </a:extLst>
                </a:gridCol>
                <a:gridCol w="1754635">
                  <a:extLst>
                    <a:ext uri="{9D8B030D-6E8A-4147-A177-3AD203B41FA5}">
                      <a16:colId xmlns:a16="http://schemas.microsoft.com/office/drawing/2014/main" val="584110160"/>
                    </a:ext>
                  </a:extLst>
                </a:gridCol>
                <a:gridCol w="998985">
                  <a:extLst>
                    <a:ext uri="{9D8B030D-6E8A-4147-A177-3AD203B41FA5}">
                      <a16:colId xmlns:a16="http://schemas.microsoft.com/office/drawing/2014/main" val="2908702620"/>
                    </a:ext>
                  </a:extLst>
                </a:gridCol>
              </a:tblGrid>
              <a:tr h="378949">
                <a:tc>
                  <a:txBody>
                    <a:bodyPr/>
                    <a:lstStyle/>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使用料区分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汚水排除量（使用水量）：㎥</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zh-TW" altLang="en-US" sz="1600" b="1" dirty="0">
                          <a:solidFill>
                            <a:schemeClr val="bg1"/>
                          </a:solidFill>
                          <a:effectLst/>
                          <a:latin typeface="メイリオ" panose="020B0604030504040204" pitchFamily="50" charset="-128"/>
                          <a:ea typeface="メイリオ" panose="020B0604030504040204" pitchFamily="50" charset="-128"/>
                        </a:rPr>
                        <a:t>使用料基準額</a:t>
                      </a:r>
                      <a:endParaRPr lang="en-US" altLang="zh-TW" sz="1600" b="1" dirty="0">
                        <a:solidFill>
                          <a:schemeClr val="bg1"/>
                        </a:solidFill>
                        <a:effectLst/>
                        <a:latin typeface="メイリオ" panose="020B0604030504040204" pitchFamily="50" charset="-128"/>
                        <a:ea typeface="メイリオ" panose="020B0604030504040204" pitchFamily="50" charset="-128"/>
                      </a:endParaRPr>
                    </a:p>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（改定前）</a:t>
                      </a:r>
                      <a:endParaRPr lang="zh-TW" altLang="en-US" sz="1600" b="1" dirty="0">
                        <a:solidFill>
                          <a:schemeClr val="bg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zh-TW" altLang="en-US" sz="1600" b="1" dirty="0">
                          <a:solidFill>
                            <a:schemeClr val="bg1"/>
                          </a:solidFill>
                          <a:effectLst/>
                          <a:latin typeface="メイリオ" panose="020B0604030504040204" pitchFamily="50" charset="-128"/>
                          <a:ea typeface="メイリオ" panose="020B0604030504040204" pitchFamily="50" charset="-128"/>
                        </a:rPr>
                        <a:t>使用料基準額</a:t>
                      </a:r>
                      <a:endParaRPr lang="en-US" altLang="zh-TW" sz="1600" b="1" dirty="0">
                        <a:solidFill>
                          <a:schemeClr val="bg1"/>
                        </a:solidFill>
                        <a:effectLst/>
                        <a:latin typeface="メイリオ" panose="020B0604030504040204" pitchFamily="50" charset="-128"/>
                        <a:ea typeface="メイリオ" panose="020B0604030504040204" pitchFamily="50" charset="-128"/>
                      </a:endParaRPr>
                    </a:p>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（改定後）</a:t>
                      </a:r>
                      <a:endParaRPr lang="zh-TW" altLang="en-US" sz="1600" b="1" dirty="0">
                        <a:solidFill>
                          <a:schemeClr val="bg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ja-JP" altLang="en-US" sz="1600" b="1" dirty="0">
                          <a:solidFill>
                            <a:schemeClr val="bg1"/>
                          </a:solidFill>
                          <a:effectLst/>
                          <a:latin typeface="メイリオ" panose="020B0604030504040204" pitchFamily="50" charset="-128"/>
                          <a:ea typeface="メイリオ" panose="020B0604030504040204" pitchFamily="50" charset="-128"/>
                        </a:rPr>
                        <a:t>改定倍率</a:t>
                      </a:r>
                      <a:endParaRPr lang="zh-TW" altLang="en-US" sz="1600" b="1" dirty="0">
                        <a:solidFill>
                          <a:schemeClr val="bg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2389334247"/>
                  </a:ext>
                </a:extLst>
              </a:tr>
              <a:tr h="378949">
                <a:tc>
                  <a:txBody>
                    <a:bodyPr/>
                    <a:lstStyle/>
                    <a:p>
                      <a:pPr latinLnBrk="1"/>
                      <a:r>
                        <a:rPr lang="ja-JP" altLang="en-US" sz="1600" dirty="0">
                          <a:effectLst/>
                          <a:latin typeface="メイリオ" panose="020B0604030504040204" pitchFamily="50" charset="-128"/>
                          <a:ea typeface="メイリオ" panose="020B0604030504040204" pitchFamily="50" charset="-128"/>
                        </a:rPr>
                        <a:t>基本使用料</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0" dirty="0">
                          <a:solidFill>
                            <a:schemeClr val="tx1"/>
                          </a:solidFill>
                          <a:effectLst/>
                          <a:latin typeface="メイリオ" panose="020B0604030504040204" pitchFamily="50" charset="-128"/>
                          <a:ea typeface="メイリオ" panose="020B0604030504040204" pitchFamily="50" charset="-128"/>
                        </a:rPr>
                        <a:t>10</a:t>
                      </a:r>
                      <a:r>
                        <a:rPr lang="ja-JP" altLang="en-US" sz="1600" b="0" dirty="0">
                          <a:solidFill>
                            <a:schemeClr val="tx1"/>
                          </a:solidFill>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0" dirty="0">
                          <a:solidFill>
                            <a:schemeClr val="tx1"/>
                          </a:solidFill>
                          <a:effectLst/>
                          <a:latin typeface="メイリオ" panose="020B0604030504040204" pitchFamily="50" charset="-128"/>
                          <a:ea typeface="メイリオ" panose="020B0604030504040204" pitchFamily="50" charset="-128"/>
                        </a:rPr>
                        <a:t>1,400</a:t>
                      </a:r>
                      <a:r>
                        <a:rPr lang="ja-JP" altLang="en-US" sz="1600" b="0" dirty="0">
                          <a:solidFill>
                            <a:schemeClr val="tx1"/>
                          </a:solidFill>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solidFill>
                            <a:schemeClr val="tx1"/>
                          </a:solidFill>
                          <a:effectLst/>
                          <a:latin typeface="メイリオ" panose="020B0604030504040204" pitchFamily="50" charset="-128"/>
                          <a:ea typeface="+mn-ea"/>
                        </a:rPr>
                        <a:t>1,500</a:t>
                      </a:r>
                      <a:r>
                        <a:rPr lang="ja-JP" altLang="en-US" sz="1600" b="1" dirty="0">
                          <a:solidFill>
                            <a:schemeClr val="tx1"/>
                          </a:solidFill>
                          <a:effectLst/>
                          <a:latin typeface="メイリオ" panose="020B0604030504040204" pitchFamily="50" charset="-128"/>
                          <a:ea typeface="+mn-ea"/>
                        </a:rPr>
                        <a:t>円</a:t>
                      </a:r>
                      <a:endParaRPr lang="ja-JP" altLang="en-US" sz="1600" b="1" dirty="0">
                        <a:solidFill>
                          <a:schemeClr val="tx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1.07</a:t>
                      </a:r>
                      <a:endParaRPr lang="ja-JP" altLang="en-US" sz="1600" b="1" dirty="0">
                        <a:solidFill>
                          <a:schemeClr val="tx1"/>
                        </a:solidFill>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30575254"/>
                  </a:ext>
                </a:extLst>
              </a:tr>
              <a:tr h="378949">
                <a:tc rowSpan="8">
                  <a:txBody>
                    <a:bodyPr/>
                    <a:lstStyle/>
                    <a:p>
                      <a:pPr latinLnBrk="1"/>
                      <a:r>
                        <a:rPr lang="ja-JP" altLang="en-US" sz="1600" dirty="0">
                          <a:effectLst/>
                          <a:latin typeface="メイリオ" panose="020B0604030504040204" pitchFamily="50" charset="-128"/>
                          <a:ea typeface="メイリオ" panose="020B0604030504040204" pitchFamily="50" charset="-128"/>
                        </a:rPr>
                        <a:t>従量使用料</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0" dirty="0">
                          <a:solidFill>
                            <a:schemeClr val="tx1"/>
                          </a:solidFill>
                          <a:effectLst/>
                          <a:latin typeface="メイリオ" panose="020B0604030504040204" pitchFamily="50" charset="-128"/>
                          <a:ea typeface="+mn-ea"/>
                        </a:rPr>
                        <a:t>10</a:t>
                      </a:r>
                      <a:r>
                        <a:rPr lang="ja-JP" altLang="en-US" sz="1600" b="0" dirty="0">
                          <a:solidFill>
                            <a:schemeClr val="tx1"/>
                          </a:solidFill>
                          <a:effectLst/>
                          <a:latin typeface="メイリオ" panose="020B0604030504040204" pitchFamily="50" charset="-128"/>
                          <a:ea typeface="+mn-ea"/>
                        </a:rPr>
                        <a:t>㎥を超え</a:t>
                      </a:r>
                      <a:r>
                        <a:rPr lang="en-US" altLang="ja-JP" sz="1600" b="0" dirty="0">
                          <a:solidFill>
                            <a:schemeClr val="tx1"/>
                          </a:solidFill>
                          <a:effectLst/>
                          <a:latin typeface="メイリオ" panose="020B0604030504040204" pitchFamily="50" charset="-128"/>
                          <a:ea typeface="+mn-ea"/>
                        </a:rPr>
                        <a:t>20</a:t>
                      </a:r>
                      <a:r>
                        <a:rPr lang="ja-JP" altLang="en-US" sz="1600" b="0" dirty="0">
                          <a:solidFill>
                            <a:schemeClr val="tx1"/>
                          </a:solidFill>
                          <a:effectLst/>
                          <a:latin typeface="メイリオ" panose="020B0604030504040204" pitchFamily="50" charset="-128"/>
                          <a:ea typeface="+mn-ea"/>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0" dirty="0">
                          <a:solidFill>
                            <a:schemeClr val="tx1"/>
                          </a:solidFill>
                          <a:effectLst/>
                          <a:latin typeface="メイリオ" panose="020B0604030504040204" pitchFamily="50" charset="-128"/>
                          <a:ea typeface="+mn-ea"/>
                        </a:rPr>
                        <a:t>‐‐‐</a:t>
                      </a:r>
                      <a:endParaRPr lang="ja-JP" altLang="en-US" sz="1600" b="0"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a:t>
                      </a:r>
                      <a:r>
                        <a:rPr lang="ja-JP" altLang="en-US" sz="1600" b="1" dirty="0">
                          <a:solidFill>
                            <a:schemeClr val="tx1"/>
                          </a:solidFill>
                          <a:effectLst/>
                          <a:latin typeface="メイリオ" panose="020B0604030504040204" pitchFamily="50" charset="-128"/>
                          <a:ea typeface="+mn-ea"/>
                        </a:rPr>
                        <a:t>㎥につき</a:t>
                      </a:r>
                      <a:r>
                        <a:rPr lang="en-US" altLang="ja-JP" sz="1600" b="1" dirty="0">
                          <a:solidFill>
                            <a:schemeClr val="tx1"/>
                          </a:solidFill>
                          <a:effectLst/>
                          <a:latin typeface="メイリオ" panose="020B0604030504040204" pitchFamily="50" charset="-128"/>
                          <a:ea typeface="+mn-ea"/>
                        </a:rPr>
                        <a:t>67</a:t>
                      </a:r>
                      <a:r>
                        <a:rPr lang="ja-JP" altLang="en-US" sz="1600" b="1" dirty="0">
                          <a:solidFill>
                            <a:schemeClr val="tx1"/>
                          </a:solidFill>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新設</a:t>
                      </a:r>
                      <a:endParaRPr lang="ja-JP" altLang="en-US" sz="1600" b="1"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28783802"/>
                  </a:ext>
                </a:extLst>
              </a:tr>
              <a:tr h="378949">
                <a:tc vMerge="1">
                  <a:txBody>
                    <a:bodyPr/>
                    <a:lstStyle/>
                    <a:p>
                      <a:endParaRPr kumimoji="1" lang="ja-JP" altLang="en-US"/>
                    </a:p>
                  </a:txBody>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dirty="0">
                          <a:effectLst/>
                          <a:latin typeface="メイリオ" panose="020B0604030504040204" pitchFamily="50" charset="-128"/>
                          <a:ea typeface="+mn-ea"/>
                        </a:rPr>
                        <a:t>20</a:t>
                      </a:r>
                      <a:r>
                        <a:rPr lang="ja-JP" altLang="en-US" sz="1600" dirty="0">
                          <a:effectLst/>
                          <a:latin typeface="メイリオ" panose="020B0604030504040204" pitchFamily="50" charset="-128"/>
                          <a:ea typeface="+mn-ea"/>
                        </a:rPr>
                        <a:t>㎥を超え</a:t>
                      </a:r>
                      <a:r>
                        <a:rPr lang="en-US" altLang="ja-JP" sz="1600" dirty="0">
                          <a:effectLst/>
                          <a:latin typeface="メイリオ" panose="020B0604030504040204" pitchFamily="50" charset="-128"/>
                          <a:ea typeface="+mn-ea"/>
                        </a:rPr>
                        <a:t>40</a:t>
                      </a:r>
                      <a:r>
                        <a:rPr lang="ja-JP" altLang="en-US" sz="1600" dirty="0">
                          <a:effectLst/>
                          <a:latin typeface="メイリオ" panose="020B0604030504040204" pitchFamily="50" charset="-128"/>
                          <a:ea typeface="+mn-ea"/>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dirty="0">
                          <a:effectLst/>
                          <a:latin typeface="メイリオ" panose="020B0604030504040204" pitchFamily="50" charset="-128"/>
                          <a:ea typeface="+mn-ea"/>
                        </a:rPr>
                        <a:t>1</a:t>
                      </a:r>
                      <a:r>
                        <a:rPr lang="ja-JP" altLang="en-US" sz="1600" dirty="0">
                          <a:effectLst/>
                          <a:latin typeface="メイリオ" panose="020B0604030504040204" pitchFamily="50" charset="-128"/>
                          <a:ea typeface="+mn-ea"/>
                        </a:rPr>
                        <a:t>㎥につき</a:t>
                      </a:r>
                      <a:r>
                        <a:rPr lang="en-US" altLang="ja-JP" sz="1600" dirty="0">
                          <a:effectLst/>
                          <a:latin typeface="メイリオ" panose="020B0604030504040204" pitchFamily="50" charset="-128"/>
                          <a:ea typeface="+mn-ea"/>
                        </a:rPr>
                        <a:t>95</a:t>
                      </a:r>
                      <a:r>
                        <a:rPr lang="ja-JP" altLang="en-US" sz="1600" dirty="0">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effectLst/>
                          <a:latin typeface="メイリオ" panose="020B0604030504040204" pitchFamily="50" charset="-128"/>
                          <a:ea typeface="+mn-ea"/>
                        </a:rPr>
                        <a:t>1</a:t>
                      </a:r>
                      <a:r>
                        <a:rPr lang="ja-JP" altLang="en-US" sz="1600" b="1" dirty="0">
                          <a:effectLst/>
                          <a:latin typeface="メイリオ" panose="020B0604030504040204" pitchFamily="50" charset="-128"/>
                          <a:ea typeface="+mn-ea"/>
                        </a:rPr>
                        <a:t>㎥につき</a:t>
                      </a:r>
                      <a:r>
                        <a:rPr lang="en-US" altLang="ja-JP" sz="1600" b="1" dirty="0">
                          <a:effectLst/>
                          <a:latin typeface="メイリオ" panose="020B0604030504040204" pitchFamily="50" charset="-128"/>
                          <a:ea typeface="+mn-ea"/>
                        </a:rPr>
                        <a:t>127</a:t>
                      </a:r>
                      <a:r>
                        <a:rPr lang="ja-JP" altLang="en-US" sz="1600" b="1" dirty="0">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1.34</a:t>
                      </a:r>
                      <a:endParaRPr lang="ja-JP" altLang="en-US" sz="1600" b="1" dirty="0">
                        <a:solidFill>
                          <a:schemeClr val="tx1"/>
                        </a:solidFill>
                        <a:effectLst/>
                        <a:latin typeface="メイリオ" panose="020B0604030504040204" pitchFamily="50" charset="-128"/>
                        <a:ea typeface="+mn-ea"/>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82636050"/>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40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60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105</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141</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1.34</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97725100"/>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60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100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120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161</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1.34</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69381148"/>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100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200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130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174</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1.34</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799802487"/>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200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400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145</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194</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1.34</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37130190"/>
                  </a:ext>
                </a:extLst>
              </a:tr>
              <a:tr h="387013">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400</a:t>
                      </a:r>
                      <a:r>
                        <a:rPr lang="ja-JP" altLang="en-US" sz="1600" dirty="0">
                          <a:effectLst/>
                          <a:latin typeface="メイリオ" panose="020B0604030504040204" pitchFamily="50" charset="-128"/>
                          <a:ea typeface="メイリオ" panose="020B0604030504040204" pitchFamily="50" charset="-128"/>
                        </a:rPr>
                        <a:t>㎥を超え</a:t>
                      </a:r>
                      <a:r>
                        <a:rPr lang="en-US" altLang="ja-JP" sz="1600" dirty="0">
                          <a:effectLst/>
                          <a:latin typeface="メイリオ" panose="020B0604030504040204" pitchFamily="50" charset="-128"/>
                          <a:ea typeface="メイリオ" panose="020B0604030504040204" pitchFamily="50" charset="-128"/>
                        </a:rPr>
                        <a:t>1000</a:t>
                      </a:r>
                      <a:r>
                        <a:rPr lang="ja-JP" altLang="en-US" sz="16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170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228</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1.34</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436796866"/>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1000</a:t>
                      </a:r>
                      <a:r>
                        <a:rPr lang="ja-JP" altLang="en-US" sz="1600" dirty="0">
                          <a:effectLst/>
                          <a:latin typeface="メイリオ" panose="020B0604030504040204" pitchFamily="50" charset="-128"/>
                          <a:ea typeface="メイリオ" panose="020B0604030504040204" pitchFamily="50" charset="-128"/>
                        </a:rPr>
                        <a:t>㎥を超える分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dirty="0">
                          <a:effectLst/>
                          <a:latin typeface="メイリオ" panose="020B0604030504040204" pitchFamily="50" charset="-128"/>
                          <a:ea typeface="メイリオ" panose="020B0604030504040204" pitchFamily="50" charset="-128"/>
                        </a:rPr>
                        <a:t>1</a:t>
                      </a:r>
                      <a:r>
                        <a:rPr lang="ja-JP" altLang="en-US" sz="1600" dirty="0">
                          <a:effectLst/>
                          <a:latin typeface="メイリオ" panose="020B0604030504040204" pitchFamily="50" charset="-128"/>
                          <a:ea typeface="メイリオ" panose="020B0604030504040204" pitchFamily="50" charset="-128"/>
                        </a:rPr>
                        <a:t>㎥につき</a:t>
                      </a:r>
                      <a:r>
                        <a:rPr lang="en-US" altLang="ja-JP" sz="1600" dirty="0">
                          <a:effectLst/>
                          <a:latin typeface="メイリオ" panose="020B0604030504040204" pitchFamily="50" charset="-128"/>
                          <a:ea typeface="メイリオ" panose="020B0604030504040204" pitchFamily="50" charset="-128"/>
                        </a:rPr>
                        <a:t>190</a:t>
                      </a:r>
                      <a:r>
                        <a:rPr lang="ja-JP" altLang="en-US" sz="16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600" b="1" dirty="0">
                          <a:effectLst/>
                          <a:latin typeface="メイリオ" panose="020B0604030504040204" pitchFamily="50" charset="-128"/>
                          <a:ea typeface="メイリオ" panose="020B0604030504040204" pitchFamily="50" charset="-128"/>
                        </a:rPr>
                        <a:t>1</a:t>
                      </a:r>
                      <a:r>
                        <a:rPr lang="ja-JP" altLang="en-US" sz="1600" b="1" dirty="0">
                          <a:effectLst/>
                          <a:latin typeface="メイリオ" panose="020B0604030504040204" pitchFamily="50" charset="-128"/>
                          <a:ea typeface="メイリオ" panose="020B0604030504040204" pitchFamily="50" charset="-128"/>
                        </a:rPr>
                        <a:t>㎥につき</a:t>
                      </a:r>
                      <a:r>
                        <a:rPr lang="en-US" altLang="ja-JP" sz="1600" b="1" dirty="0">
                          <a:effectLst/>
                          <a:latin typeface="メイリオ" panose="020B0604030504040204" pitchFamily="50" charset="-128"/>
                          <a:ea typeface="メイリオ" panose="020B0604030504040204" pitchFamily="50" charset="-128"/>
                        </a:rPr>
                        <a:t>255</a:t>
                      </a:r>
                      <a:r>
                        <a:rPr lang="ja-JP" altLang="en-US" sz="1600" b="1"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600" b="1" dirty="0">
                          <a:solidFill>
                            <a:schemeClr val="tx1"/>
                          </a:solidFill>
                          <a:effectLst/>
                          <a:latin typeface="メイリオ" panose="020B0604030504040204" pitchFamily="50" charset="-128"/>
                          <a:ea typeface="+mn-ea"/>
                        </a:rPr>
                        <a:t>1.34</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56999568"/>
                  </a:ext>
                </a:extLst>
              </a:tr>
            </a:tbl>
          </a:graphicData>
        </a:graphic>
      </p:graphicFrame>
      <p:sp>
        <p:nvSpPr>
          <p:cNvPr id="7" name="テキスト ボックス 6">
            <a:extLst>
              <a:ext uri="{FF2B5EF4-FFF2-40B4-BE49-F238E27FC236}">
                <a16:creationId xmlns:a16="http://schemas.microsoft.com/office/drawing/2014/main" id="{12D546A9-AF6F-B8D8-77D5-4850CB20CFEA}"/>
              </a:ext>
            </a:extLst>
          </p:cNvPr>
          <p:cNvSpPr txBox="1"/>
          <p:nvPr/>
        </p:nvSpPr>
        <p:spPr>
          <a:xfrm>
            <a:off x="507115" y="1827788"/>
            <a:ext cx="3877985" cy="369332"/>
          </a:xfrm>
          <a:prstGeom prst="rect">
            <a:avLst/>
          </a:prstGeom>
          <a:solidFill>
            <a:schemeClr val="accent6">
              <a:lumMod val="20000"/>
              <a:lumOff val="80000"/>
            </a:schemeClr>
          </a:solidFill>
        </p:spPr>
        <p:txBody>
          <a:bodyPr wrap="none" rtlCol="0">
            <a:spAutoFit/>
          </a:bodyPr>
          <a:lstStyle/>
          <a:p>
            <a:r>
              <a:rPr lang="ja-JP" altLang="en-US" dirty="0"/>
              <a:t>①使用料体系改定案　　　　　　　</a:t>
            </a:r>
          </a:p>
        </p:txBody>
      </p:sp>
    </p:spTree>
    <p:extLst>
      <p:ext uri="{BB962C8B-B14F-4D97-AF65-F5344CB8AC3E}">
        <p14:creationId xmlns:p14="http://schemas.microsoft.com/office/powerpoint/2010/main" val="3498395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420589-2FFB-ECA3-62B7-BFDC2E78C2D5}"/>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AC95B2D9-345C-0CE6-D474-BDD4C8EF2A8B}"/>
              </a:ext>
            </a:extLst>
          </p:cNvPr>
          <p:cNvSpPr>
            <a:spLocks noGrp="1"/>
          </p:cNvSpPr>
          <p:nvPr>
            <p:ph type="title"/>
          </p:nvPr>
        </p:nvSpPr>
        <p:spPr/>
        <p:txBody>
          <a:bodyPr>
            <a:normAutofit/>
          </a:bodyPr>
          <a:lstStyle/>
          <a:p>
            <a:r>
              <a:rPr lang="ja-JP" altLang="en-US" sz="2400" b="1" dirty="0"/>
              <a:t>３．下水道使用料の改定</a:t>
            </a:r>
          </a:p>
        </p:txBody>
      </p:sp>
      <p:grpSp>
        <p:nvGrpSpPr>
          <p:cNvPr id="2131" name="グループ化 226">
            <a:extLst>
              <a:ext uri="{FF2B5EF4-FFF2-40B4-BE49-F238E27FC236}">
                <a16:creationId xmlns:a16="http://schemas.microsoft.com/office/drawing/2014/main" id="{BE4B39B1-9353-C51B-01CB-F64EB866EB49}"/>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7E3FF9FD-F957-DEF7-03D4-E9617FD40DDB}"/>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3F1774DA-2936-CE0B-1386-1421A6186733}"/>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93463A24-9A7A-0400-BFAD-934F85329BD4}"/>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3BCCC234-7C69-80C1-CC84-EA37B001B7F2}"/>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257DE704-217E-8EDF-033D-235FF6964B1D}"/>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E171E696-DB66-7CF5-A14E-86DDB3EC582F}"/>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6502F401-079E-1BD3-97AF-CA250A6ED3C5}"/>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1856458E-8B43-44CE-4C76-371639E8D287}"/>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1717E98F-B834-1A05-1D60-70EEBA946812}"/>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49809AD5-8C84-F407-ECF9-CA2387023275}"/>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B93DAE6C-B9D3-E1AE-10DB-150C17649B08}"/>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FCB22842-41FE-189C-1082-6FFC7DB63845}"/>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0D411EB8-8C3C-F90E-D14E-D98C9749ABB5}"/>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3A01BC57-6526-C20B-7D75-F254F9625FE5}"/>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2C4BA892-0DC9-BF6B-31F7-F5D7F5C893EE}"/>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1A84325D-384E-C5E6-E8AC-1CCB71920D67}"/>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1E059A2B-38A1-8D2D-7A66-C764F0153873}"/>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3BE6C9E8-5363-B81F-B47F-0B5A5CE4FF45}"/>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FB7BC849-C847-74CA-4996-BB8FCBE9D1B5}"/>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527D8804-3547-92AD-B0B0-EE4C4940BDAC}"/>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8FF5C217-4694-FB86-526A-B72DB19585FB}"/>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01FF897B-8E2B-0BFA-EFB2-49F744A442F4}"/>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3BCF81F2-3BBE-D70D-175C-A4CB11FB286B}"/>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43B2FC21-9332-3F87-446D-3BF8422AAA2E}"/>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D4BDA8C3-64CD-6784-B7D0-7D174F58015C}"/>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6413C52D-3E1B-87E1-F0CE-1ADE1E7059A9}"/>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E56D0156-C222-D97F-9927-B32E01C18FD5}"/>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3740B680-E7B5-3FEA-ABD2-F7314679F481}"/>
              </a:ext>
            </a:extLst>
          </p:cNvPr>
          <p:cNvSpPr>
            <a:spLocks noGrp="1"/>
          </p:cNvSpPr>
          <p:nvPr>
            <p:ph type="sldNum" sz="quarter" idx="12"/>
          </p:nvPr>
        </p:nvSpPr>
        <p:spPr/>
        <p:txBody>
          <a:bodyPr/>
          <a:lstStyle/>
          <a:p>
            <a:fld id="{7CBB2185-2232-4DD5-A47D-4275B0AED840}" type="slidenum">
              <a:rPr lang="ja-JP" altLang="en-US" smtClean="0"/>
              <a:pPr/>
              <a:t>17</a:t>
            </a:fld>
            <a:endParaRPr lang="ja-JP" altLang="en-US" dirty="0"/>
          </a:p>
        </p:txBody>
      </p:sp>
      <p:graphicFrame>
        <p:nvGraphicFramePr>
          <p:cNvPr id="8" name="表 7">
            <a:extLst>
              <a:ext uri="{FF2B5EF4-FFF2-40B4-BE49-F238E27FC236}">
                <a16:creationId xmlns:a16="http://schemas.microsoft.com/office/drawing/2014/main" id="{D07DA5DC-53F6-E251-04E6-B0FEB7AA39A0}"/>
              </a:ext>
            </a:extLst>
          </p:cNvPr>
          <p:cNvGraphicFramePr>
            <a:graphicFrameLocks noGrp="1"/>
          </p:cNvGraphicFramePr>
          <p:nvPr/>
        </p:nvGraphicFramePr>
        <p:xfrm>
          <a:off x="374880" y="1626870"/>
          <a:ext cx="8394240" cy="4615434"/>
        </p:xfrm>
        <a:graphic>
          <a:graphicData uri="http://schemas.openxmlformats.org/drawingml/2006/table">
            <a:tbl>
              <a:tblPr firstRow="1" bandRow="1">
                <a:tableStyleId>{5940675A-B579-460E-94D1-54222C63F5DA}</a:tableStyleId>
              </a:tblPr>
              <a:tblGrid>
                <a:gridCol w="4197120">
                  <a:extLst>
                    <a:ext uri="{9D8B030D-6E8A-4147-A177-3AD203B41FA5}">
                      <a16:colId xmlns:a16="http://schemas.microsoft.com/office/drawing/2014/main" val="1017756971"/>
                    </a:ext>
                  </a:extLst>
                </a:gridCol>
                <a:gridCol w="4197120">
                  <a:extLst>
                    <a:ext uri="{9D8B030D-6E8A-4147-A177-3AD203B41FA5}">
                      <a16:colId xmlns:a16="http://schemas.microsoft.com/office/drawing/2014/main" val="27068838"/>
                    </a:ext>
                  </a:extLst>
                </a:gridCol>
              </a:tblGrid>
              <a:tr h="511810">
                <a:tc>
                  <a:txBody>
                    <a:bodyPr/>
                    <a:lstStyle/>
                    <a:p>
                      <a:pPr algn="ctr"/>
                      <a:r>
                        <a:rPr kumimoji="1" lang="ja-JP" altLang="en-US" b="1" dirty="0">
                          <a:solidFill>
                            <a:schemeClr val="bg1"/>
                          </a:solidFill>
                        </a:rPr>
                        <a:t>改定前</a:t>
                      </a:r>
                    </a:p>
                  </a:txBody>
                  <a:tcPr>
                    <a:solidFill>
                      <a:srgbClr val="00B050"/>
                    </a:solidFill>
                  </a:tcPr>
                </a:tc>
                <a:tc>
                  <a:txBody>
                    <a:bodyPr/>
                    <a:lstStyle/>
                    <a:p>
                      <a:pPr algn="ctr"/>
                      <a:r>
                        <a:rPr kumimoji="1" lang="ja-JP" altLang="en-US" b="1" dirty="0">
                          <a:solidFill>
                            <a:schemeClr val="bg1"/>
                          </a:solidFill>
                        </a:rPr>
                        <a:t>改定後</a:t>
                      </a:r>
                    </a:p>
                  </a:txBody>
                  <a:tcPr>
                    <a:solidFill>
                      <a:srgbClr val="00B050"/>
                    </a:solidFill>
                  </a:tcPr>
                </a:tc>
                <a:extLst>
                  <a:ext uri="{0D108BD9-81ED-4DB2-BD59-A6C34878D82A}">
                    <a16:rowId xmlns:a16="http://schemas.microsoft.com/office/drawing/2014/main" val="3720315796"/>
                  </a:ext>
                </a:extLst>
              </a:tr>
              <a:tr h="4103624">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4208528559"/>
                  </a:ext>
                </a:extLst>
              </a:tr>
            </a:tbl>
          </a:graphicData>
        </a:graphic>
      </p:graphicFrame>
      <p:sp>
        <p:nvSpPr>
          <p:cNvPr id="11" name="テキスト ボックス 10">
            <a:extLst>
              <a:ext uri="{FF2B5EF4-FFF2-40B4-BE49-F238E27FC236}">
                <a16:creationId xmlns:a16="http://schemas.microsoft.com/office/drawing/2014/main" id="{C5B8E0B8-97CD-52D8-A38E-368E0B93181E}"/>
              </a:ext>
            </a:extLst>
          </p:cNvPr>
          <p:cNvSpPr txBox="1"/>
          <p:nvPr/>
        </p:nvSpPr>
        <p:spPr>
          <a:xfrm>
            <a:off x="3010339" y="1229888"/>
            <a:ext cx="3057247" cy="338554"/>
          </a:xfrm>
          <a:prstGeom prst="rect">
            <a:avLst/>
          </a:prstGeom>
          <a:noFill/>
        </p:spPr>
        <p:txBody>
          <a:bodyPr wrap="none" rtlCol="0">
            <a:spAutoFit/>
          </a:bodyPr>
          <a:lstStyle/>
          <a:p>
            <a:r>
              <a:rPr lang="ja-JP" altLang="en-US" sz="1600" b="1" dirty="0">
                <a:latin typeface="メイリオ" panose="020B0604030504040204" pitchFamily="50" charset="-128"/>
                <a:ea typeface="メイリオ" panose="020B0604030504040204" pitchFamily="50" charset="-128"/>
              </a:rPr>
              <a:t>基本使用料と従量使用料の割合</a:t>
            </a:r>
            <a:endParaRPr kumimoji="1" lang="ja-JP" altLang="en-US" sz="1600" b="1"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FE0B02EB-5039-012C-2C02-B12D4FB50F89}"/>
              </a:ext>
            </a:extLst>
          </p:cNvPr>
          <p:cNvSpPr txBox="1"/>
          <p:nvPr/>
        </p:nvSpPr>
        <p:spPr>
          <a:xfrm>
            <a:off x="507115" y="801628"/>
            <a:ext cx="6647974" cy="369332"/>
          </a:xfrm>
          <a:prstGeom prst="rect">
            <a:avLst/>
          </a:prstGeom>
          <a:solidFill>
            <a:schemeClr val="accent6">
              <a:lumMod val="20000"/>
              <a:lumOff val="80000"/>
            </a:schemeClr>
          </a:solidFill>
        </p:spPr>
        <p:txBody>
          <a:bodyPr wrap="none" rtlCol="0">
            <a:spAutoFit/>
          </a:bodyPr>
          <a:lstStyle/>
          <a:p>
            <a:r>
              <a:rPr lang="ja-JP" altLang="en-US" dirty="0"/>
              <a:t>②基本使用料と従量使用料の割合</a:t>
            </a:r>
            <a:r>
              <a:rPr lang="en-US" altLang="ja-JP" dirty="0"/>
              <a:t>【</a:t>
            </a:r>
            <a:r>
              <a:rPr lang="ja-JP" altLang="en-US" dirty="0"/>
              <a:t>ケース３</a:t>
            </a:r>
            <a:r>
              <a:rPr lang="en-US" altLang="ja-JP" dirty="0"/>
              <a:t>】</a:t>
            </a:r>
            <a:r>
              <a:rPr lang="ja-JP" altLang="en-US" dirty="0"/>
              <a:t>　　　　　　　</a:t>
            </a:r>
          </a:p>
        </p:txBody>
      </p:sp>
      <p:pic>
        <p:nvPicPr>
          <p:cNvPr id="6" name="図 5">
            <a:extLst>
              <a:ext uri="{FF2B5EF4-FFF2-40B4-BE49-F238E27FC236}">
                <a16:creationId xmlns:a16="http://schemas.microsoft.com/office/drawing/2014/main" id="{FBDCDEED-9438-A4DD-E33D-CB268BEB2AE4}"/>
              </a:ext>
            </a:extLst>
          </p:cNvPr>
          <p:cNvPicPr>
            <a:picLocks noChangeAspect="1"/>
          </p:cNvPicPr>
          <p:nvPr/>
        </p:nvPicPr>
        <p:blipFill>
          <a:blip r:embed="rId3"/>
          <a:stretch>
            <a:fillRect/>
          </a:stretch>
        </p:blipFill>
        <p:spPr>
          <a:xfrm>
            <a:off x="496824" y="2316476"/>
            <a:ext cx="3928872" cy="3739896"/>
          </a:xfrm>
          <a:prstGeom prst="rect">
            <a:avLst/>
          </a:prstGeom>
        </p:spPr>
      </p:pic>
      <p:pic>
        <p:nvPicPr>
          <p:cNvPr id="4" name="図 3">
            <a:extLst>
              <a:ext uri="{FF2B5EF4-FFF2-40B4-BE49-F238E27FC236}">
                <a16:creationId xmlns:a16="http://schemas.microsoft.com/office/drawing/2014/main" id="{03E00021-553D-D48D-0965-A05CDC2C8EA5}"/>
              </a:ext>
            </a:extLst>
          </p:cNvPr>
          <p:cNvPicPr>
            <a:picLocks noChangeAspect="1"/>
          </p:cNvPicPr>
          <p:nvPr/>
        </p:nvPicPr>
        <p:blipFill>
          <a:blip r:embed="rId4"/>
          <a:stretch>
            <a:fillRect/>
          </a:stretch>
        </p:blipFill>
        <p:spPr>
          <a:xfrm>
            <a:off x="4710421" y="2386580"/>
            <a:ext cx="3912108" cy="3599688"/>
          </a:xfrm>
          <a:prstGeom prst="rect">
            <a:avLst/>
          </a:prstGeom>
        </p:spPr>
      </p:pic>
    </p:spTree>
    <p:extLst>
      <p:ext uri="{BB962C8B-B14F-4D97-AF65-F5344CB8AC3E}">
        <p14:creationId xmlns:p14="http://schemas.microsoft.com/office/powerpoint/2010/main" val="1020512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9D655-B5C4-F72C-4FE0-201FD3AB1894}"/>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08DE8C1D-C896-19A6-353F-1540970D2A68}"/>
              </a:ext>
            </a:extLst>
          </p:cNvPr>
          <p:cNvSpPr>
            <a:spLocks noGrp="1"/>
          </p:cNvSpPr>
          <p:nvPr>
            <p:ph type="title"/>
          </p:nvPr>
        </p:nvSpPr>
        <p:spPr/>
        <p:txBody>
          <a:bodyPr>
            <a:normAutofit/>
          </a:bodyPr>
          <a:lstStyle/>
          <a:p>
            <a:r>
              <a:rPr lang="ja-JP" altLang="en-US" sz="2400" b="1" dirty="0"/>
              <a:t>３．下水道使用料の改定</a:t>
            </a:r>
          </a:p>
        </p:txBody>
      </p:sp>
      <p:grpSp>
        <p:nvGrpSpPr>
          <p:cNvPr id="2131" name="グループ化 226">
            <a:extLst>
              <a:ext uri="{FF2B5EF4-FFF2-40B4-BE49-F238E27FC236}">
                <a16:creationId xmlns:a16="http://schemas.microsoft.com/office/drawing/2014/main" id="{A1018FFD-CC4A-5C47-F568-374373F8ED5B}"/>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9502A2E7-951C-CD9E-D283-4644AA6D5229}"/>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F5776DDD-F4DC-B1C9-32C4-3782B1E589AF}"/>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314860A6-0CEF-5DAC-EB33-B24B1E3B06F0}"/>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6B77C694-C3A8-F78D-7DBB-DD5CD98FECE6}"/>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83C99F5F-400C-0DEF-53A2-2FC86CD39407}"/>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380FF54A-5647-C0BA-CF55-0353C25DB37D}"/>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9128712B-B9DB-C86F-A5E1-121DDF41FABC}"/>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69F06589-5BB1-EA23-ACE1-CD85871C5840}"/>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904C4BFD-B451-A287-373B-076572B49AB4}"/>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A78E46A9-7F3A-4667-C0C1-CEF05189F620}"/>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DDF56E93-79B9-ECB5-4061-18CE0836524B}"/>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2B74A20D-14B8-BFA1-2350-B70C4BD20F1D}"/>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90C1B00A-1024-A556-77D9-DC6E8C86839A}"/>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2FB90D29-983F-F70A-B852-919B78D84836}"/>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5C60C0AC-5D39-981B-A4AA-F92E2A3DFFC7}"/>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72FC52DC-90F1-B507-D54F-6909A566B40B}"/>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C422898A-C909-F6DB-B177-E3D20BD8ABAE}"/>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64EDB5FB-40CE-EFD6-D3F6-2252833BE795}"/>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6B86B2FC-DAFA-DFA1-9117-2B3AD928A919}"/>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4F6B6CC9-D9BA-5A2F-7154-363960792EA7}"/>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64EC2D29-8AF1-A163-396A-3C50084A201B}"/>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5442E1D2-7D28-C94A-D050-CD4DF17CEC2D}"/>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F18C3FEA-5838-61F8-0B62-4CCE9BE99439}"/>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26A32DBE-39DC-7F49-C1F4-439EE4359BDD}"/>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4222B586-AA1E-FA7C-32E5-CAD31943EFBC}"/>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95F2ABC6-CAB6-D1E7-44CB-4A60DF4017DC}"/>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545731B7-1718-9A15-C139-D6E40F796A80}"/>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5F50C4E7-0106-3E4C-4CBA-06717E28B472}"/>
              </a:ext>
            </a:extLst>
          </p:cNvPr>
          <p:cNvSpPr>
            <a:spLocks noGrp="1"/>
          </p:cNvSpPr>
          <p:nvPr>
            <p:ph type="sldNum" sz="quarter" idx="12"/>
          </p:nvPr>
        </p:nvSpPr>
        <p:spPr/>
        <p:txBody>
          <a:bodyPr/>
          <a:lstStyle/>
          <a:p>
            <a:fld id="{7CBB2185-2232-4DD5-A47D-4275B0AED840}" type="slidenum">
              <a:rPr lang="ja-JP" altLang="en-US" smtClean="0"/>
              <a:pPr/>
              <a:t>18</a:t>
            </a:fld>
            <a:endParaRPr lang="ja-JP" altLang="en-US" dirty="0"/>
          </a:p>
        </p:txBody>
      </p:sp>
      <p:sp>
        <p:nvSpPr>
          <p:cNvPr id="2" name="テキスト ボックス 1">
            <a:extLst>
              <a:ext uri="{FF2B5EF4-FFF2-40B4-BE49-F238E27FC236}">
                <a16:creationId xmlns:a16="http://schemas.microsoft.com/office/drawing/2014/main" id="{CF24012A-C847-ACB6-D17B-76B4C1131619}"/>
              </a:ext>
            </a:extLst>
          </p:cNvPr>
          <p:cNvSpPr txBox="1"/>
          <p:nvPr/>
        </p:nvSpPr>
        <p:spPr>
          <a:xfrm>
            <a:off x="619760" y="1676400"/>
            <a:ext cx="8233344" cy="4247317"/>
          </a:xfrm>
          <a:prstGeom prst="rect">
            <a:avLst/>
          </a:prstGeom>
          <a:noFill/>
          <a:ln>
            <a:solidFill>
              <a:schemeClr val="accent1"/>
            </a:solidFill>
          </a:ln>
        </p:spPr>
        <p:txBody>
          <a:bodyPr wrap="none" rtlCol="0">
            <a:spAutoFit/>
          </a:bodyPr>
          <a:lstStyle/>
          <a:p>
            <a:r>
              <a:rPr kumimoji="1" lang="en-US" altLang="ja-JP" dirty="0"/>
              <a:t>【</a:t>
            </a:r>
            <a:r>
              <a:rPr lang="ja-JP" altLang="en-US" dirty="0"/>
              <a:t>２０</a:t>
            </a:r>
            <a:r>
              <a:rPr kumimoji="1" lang="ja-JP" altLang="en-US" dirty="0"/>
              <a:t>㎥</a:t>
            </a:r>
            <a:r>
              <a:rPr kumimoji="1" lang="en-US" altLang="ja-JP" dirty="0"/>
              <a:t>/</a:t>
            </a:r>
            <a:r>
              <a:rPr kumimoji="1" lang="ja-JP" altLang="en-US" dirty="0"/>
              <a:t>２か月の使用者</a:t>
            </a:r>
            <a:r>
              <a:rPr kumimoji="1" lang="en-US" altLang="ja-JP" dirty="0"/>
              <a:t>】</a:t>
            </a:r>
          </a:p>
          <a:p>
            <a:r>
              <a:rPr lang="ja-JP" altLang="en-US" dirty="0"/>
              <a:t>　　１，４００円　　　⇒　　　２，１７０円　（増額　　　　　７７０円）</a:t>
            </a:r>
            <a:endParaRPr lang="en-US" altLang="ja-JP" dirty="0"/>
          </a:p>
          <a:p>
            <a:r>
              <a:rPr lang="ja-JP" altLang="en-US" b="1" dirty="0">
                <a:solidFill>
                  <a:srgbClr val="FF0000"/>
                </a:solidFill>
              </a:rPr>
              <a:t>　　　　　　　　　　　　　　　　　　　　　　　　　　　　　　５５％増</a:t>
            </a:r>
            <a:endParaRPr kumimoji="1" lang="en-US" altLang="ja-JP" dirty="0"/>
          </a:p>
          <a:p>
            <a:endParaRPr kumimoji="1" lang="en-US" altLang="ja-JP" dirty="0"/>
          </a:p>
          <a:p>
            <a:r>
              <a:rPr lang="en-US" altLang="ja-JP" dirty="0"/>
              <a:t>【</a:t>
            </a:r>
            <a:r>
              <a:rPr lang="ja-JP" altLang="en-US" dirty="0"/>
              <a:t>４０㎥</a:t>
            </a:r>
            <a:r>
              <a:rPr lang="en-US" altLang="ja-JP" dirty="0"/>
              <a:t>/</a:t>
            </a:r>
            <a:r>
              <a:rPr lang="ja-JP" altLang="en-US" dirty="0"/>
              <a:t>２か月の使用者</a:t>
            </a:r>
            <a:r>
              <a:rPr lang="en-US" altLang="ja-JP" dirty="0"/>
              <a:t>】</a:t>
            </a:r>
          </a:p>
          <a:p>
            <a:r>
              <a:rPr lang="ja-JP" altLang="en-US" dirty="0"/>
              <a:t>　　３，３００円　　　⇒　　　４，７１０円　（増額　　　１，４１０円）</a:t>
            </a:r>
          </a:p>
          <a:p>
            <a:r>
              <a:rPr lang="ja-JP" altLang="en-US" b="1" dirty="0">
                <a:solidFill>
                  <a:srgbClr val="FF0000"/>
                </a:solidFill>
              </a:rPr>
              <a:t>　　　　　　　　　　　　　　　　　　　　　　　　　　　　　　４３％増</a:t>
            </a:r>
            <a:endParaRPr kumimoji="1" lang="en-US" altLang="ja-JP" dirty="0"/>
          </a:p>
          <a:p>
            <a:endParaRPr kumimoji="1" lang="en-US" altLang="ja-JP" dirty="0"/>
          </a:p>
          <a:p>
            <a:r>
              <a:rPr lang="en-US" altLang="ja-JP" dirty="0"/>
              <a:t>【</a:t>
            </a:r>
            <a:r>
              <a:rPr lang="ja-JP" altLang="en-US" dirty="0"/>
              <a:t>８０㎥</a:t>
            </a:r>
            <a:r>
              <a:rPr lang="en-US" altLang="ja-JP" dirty="0"/>
              <a:t>/</a:t>
            </a:r>
            <a:r>
              <a:rPr lang="ja-JP" altLang="en-US" dirty="0"/>
              <a:t>２か月の使用者</a:t>
            </a:r>
            <a:r>
              <a:rPr lang="en-US" altLang="ja-JP" dirty="0"/>
              <a:t>】</a:t>
            </a:r>
          </a:p>
          <a:p>
            <a:r>
              <a:rPr lang="ja-JP" altLang="en-US" dirty="0"/>
              <a:t>　　７，８００円　　　⇒　　１０，７５０円　（増額　　　２，９５０円）</a:t>
            </a:r>
          </a:p>
          <a:p>
            <a:r>
              <a:rPr lang="ja-JP" altLang="en-US" b="1" dirty="0">
                <a:solidFill>
                  <a:srgbClr val="FF0000"/>
                </a:solidFill>
              </a:rPr>
              <a:t>　　　　　　　　　　　　　　　　　　　　　　　　　　　　　　３８％増</a:t>
            </a:r>
            <a:endParaRPr lang="en-US" altLang="ja-JP" dirty="0"/>
          </a:p>
          <a:p>
            <a:endParaRPr lang="en-US" altLang="ja-JP" dirty="0"/>
          </a:p>
          <a:p>
            <a:r>
              <a:rPr lang="en-US" altLang="ja-JP" dirty="0"/>
              <a:t>【</a:t>
            </a:r>
            <a:r>
              <a:rPr lang="ja-JP" altLang="en-US" dirty="0"/>
              <a:t>２０００㎥</a:t>
            </a:r>
            <a:r>
              <a:rPr lang="en-US" altLang="ja-JP" dirty="0"/>
              <a:t>/</a:t>
            </a:r>
            <a:r>
              <a:rPr lang="ja-JP" altLang="en-US" dirty="0"/>
              <a:t>２か月の使用者</a:t>
            </a:r>
            <a:r>
              <a:rPr lang="en-US" altLang="ja-JP" dirty="0"/>
              <a:t>】</a:t>
            </a:r>
          </a:p>
          <a:p>
            <a:r>
              <a:rPr lang="ja-JP" altLang="en-US" dirty="0"/>
              <a:t>　　３４４，２００円　⇒　４６１，９７０円　（増額　１１７，７７０円）</a:t>
            </a:r>
          </a:p>
          <a:p>
            <a:r>
              <a:rPr lang="ja-JP" altLang="en-US" b="1" dirty="0">
                <a:solidFill>
                  <a:srgbClr val="FF0000"/>
                </a:solidFill>
              </a:rPr>
              <a:t>　　　　　　　　　　　　　　　　　　　　　　　　　　　　　　３４％増</a:t>
            </a:r>
            <a:endParaRPr kumimoji="1" lang="ja-JP" altLang="en-US" dirty="0"/>
          </a:p>
        </p:txBody>
      </p:sp>
      <p:sp>
        <p:nvSpPr>
          <p:cNvPr id="4" name="テキスト ボックス 3">
            <a:extLst>
              <a:ext uri="{FF2B5EF4-FFF2-40B4-BE49-F238E27FC236}">
                <a16:creationId xmlns:a16="http://schemas.microsoft.com/office/drawing/2014/main" id="{28C25B5B-E118-E1EC-8941-8A231D6676CA}"/>
              </a:ext>
            </a:extLst>
          </p:cNvPr>
          <p:cNvSpPr txBox="1"/>
          <p:nvPr/>
        </p:nvSpPr>
        <p:spPr>
          <a:xfrm>
            <a:off x="507115" y="1025148"/>
            <a:ext cx="6186309" cy="369332"/>
          </a:xfrm>
          <a:prstGeom prst="rect">
            <a:avLst/>
          </a:prstGeom>
          <a:solidFill>
            <a:schemeClr val="accent6">
              <a:lumMod val="20000"/>
              <a:lumOff val="80000"/>
            </a:schemeClr>
          </a:solidFill>
        </p:spPr>
        <p:txBody>
          <a:bodyPr wrap="none" rtlCol="0">
            <a:spAutoFit/>
          </a:bodyPr>
          <a:lstStyle/>
          <a:p>
            <a:r>
              <a:rPr lang="ja-JP" altLang="en-US" dirty="0"/>
              <a:t>③主な水量における改定の影響</a:t>
            </a:r>
            <a:r>
              <a:rPr lang="en-US" altLang="ja-JP" dirty="0"/>
              <a:t>【</a:t>
            </a:r>
            <a:r>
              <a:rPr lang="ja-JP" altLang="en-US" dirty="0"/>
              <a:t>ケース３</a:t>
            </a:r>
            <a:r>
              <a:rPr lang="en-US" altLang="ja-JP" dirty="0"/>
              <a:t>】</a:t>
            </a:r>
            <a:r>
              <a:rPr lang="ja-JP" altLang="en-US" dirty="0"/>
              <a:t>　　　　　　</a:t>
            </a:r>
          </a:p>
        </p:txBody>
      </p:sp>
    </p:spTree>
    <p:extLst>
      <p:ext uri="{BB962C8B-B14F-4D97-AF65-F5344CB8AC3E}">
        <p14:creationId xmlns:p14="http://schemas.microsoft.com/office/powerpoint/2010/main" val="2702223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1BC174-9143-16C8-F7D6-F1C8593F9479}"/>
            </a:ext>
          </a:extLst>
        </p:cNvPr>
        <p:cNvGrpSpPr/>
        <p:nvPr/>
      </p:nvGrpSpPr>
      <p:grpSpPr>
        <a:xfrm>
          <a:off x="0" y="0"/>
          <a:ext cx="0" cy="0"/>
          <a:chOff x="0" y="0"/>
          <a:chExt cx="0" cy="0"/>
        </a:xfrm>
      </p:grpSpPr>
      <p:grpSp>
        <p:nvGrpSpPr>
          <p:cNvPr id="40" name="グループ化 39">
            <a:extLst>
              <a:ext uri="{FF2B5EF4-FFF2-40B4-BE49-F238E27FC236}">
                <a16:creationId xmlns:a16="http://schemas.microsoft.com/office/drawing/2014/main" id="{971A79C1-6410-3DB3-E505-712AAB4CCA99}"/>
              </a:ext>
            </a:extLst>
          </p:cNvPr>
          <p:cNvGrpSpPr/>
          <p:nvPr/>
        </p:nvGrpSpPr>
        <p:grpSpPr>
          <a:xfrm>
            <a:off x="3749288" y="1308997"/>
            <a:ext cx="6043802" cy="4287631"/>
            <a:chOff x="3409044" y="1383427"/>
            <a:chExt cx="6043802" cy="4287631"/>
          </a:xfrm>
        </p:grpSpPr>
        <p:sp>
          <p:nvSpPr>
            <p:cNvPr id="14" name="テキスト ボックス 13">
              <a:extLst>
                <a:ext uri="{FF2B5EF4-FFF2-40B4-BE49-F238E27FC236}">
                  <a16:creationId xmlns:a16="http://schemas.microsoft.com/office/drawing/2014/main" id="{05A0E70F-8E2D-FD20-488F-183B8670232A}"/>
                </a:ext>
              </a:extLst>
            </p:cNvPr>
            <p:cNvSpPr txBox="1"/>
            <p:nvPr/>
          </p:nvSpPr>
          <p:spPr>
            <a:xfrm>
              <a:off x="4382890" y="3426844"/>
              <a:ext cx="718457" cy="523220"/>
            </a:xfrm>
            <a:prstGeom prst="rect">
              <a:avLst/>
            </a:prstGeom>
            <a:noFill/>
          </p:spPr>
          <p:txBody>
            <a:bodyPr wrap="square" rtlCol="0">
              <a:spAutoFit/>
            </a:bodyPr>
            <a:lstStyle/>
            <a:p>
              <a:pPr algn="ctr"/>
              <a:r>
                <a:rPr lang="ja-JP" altLang="en-US" sz="2800" b="1" dirty="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outerShdw blurRad="50800" dist="38100" algn="l" rotWithShape="0">
                      <a:prstClr val="black">
                        <a:alpha val="40000"/>
                      </a:prstClr>
                    </a:outerShdw>
                  </a:effectLst>
                </a:rPr>
                <a:t>２</a:t>
              </a:r>
              <a:endParaRPr kumimoji="1" lang="ja-JP" altLang="en-US" sz="2800" b="1" dirty="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outerShdw blurRad="50800" dist="38100" algn="l" rotWithShape="0">
                    <a:prstClr val="black">
                      <a:alpha val="40000"/>
                    </a:prstClr>
                  </a:outerShdw>
                </a:effectLst>
              </a:endParaRPr>
            </a:p>
          </p:txBody>
        </p:sp>
        <p:sp>
          <p:nvSpPr>
            <p:cNvPr id="15" name="テキスト ボックス 14">
              <a:extLst>
                <a:ext uri="{FF2B5EF4-FFF2-40B4-BE49-F238E27FC236}">
                  <a16:creationId xmlns:a16="http://schemas.microsoft.com/office/drawing/2014/main" id="{3A6E802F-A64C-33A5-82B1-3C884DAE065C}"/>
                </a:ext>
              </a:extLst>
            </p:cNvPr>
            <p:cNvSpPr txBox="1"/>
            <p:nvPr/>
          </p:nvSpPr>
          <p:spPr>
            <a:xfrm>
              <a:off x="3409044" y="1383427"/>
              <a:ext cx="718457" cy="523220"/>
            </a:xfrm>
            <a:prstGeom prst="rect">
              <a:avLst/>
            </a:prstGeom>
            <a:noFill/>
          </p:spPr>
          <p:txBody>
            <a:bodyPr wrap="square" rtlCol="0">
              <a:spAutoFit/>
            </a:bodyPr>
            <a:lstStyle/>
            <a:p>
              <a:pPr algn="ctr"/>
              <a:r>
                <a:rPr kumimoji="1" lang="ja-JP" altLang="en-US" sz="2800" b="1" dirty="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outerShdw blurRad="50800" dist="38100" algn="l" rotWithShape="0">
                      <a:prstClr val="black">
                        <a:alpha val="40000"/>
                      </a:prstClr>
                    </a:outerShdw>
                  </a:effectLst>
                </a:rPr>
                <a:t>１</a:t>
              </a:r>
            </a:p>
          </p:txBody>
        </p:sp>
        <p:sp>
          <p:nvSpPr>
            <p:cNvPr id="16" name="テキスト ボックス 15">
              <a:extLst>
                <a:ext uri="{FF2B5EF4-FFF2-40B4-BE49-F238E27FC236}">
                  <a16:creationId xmlns:a16="http://schemas.microsoft.com/office/drawing/2014/main" id="{C209FD8A-11AE-2650-748C-0DA982E7426F}"/>
                </a:ext>
              </a:extLst>
            </p:cNvPr>
            <p:cNvSpPr txBox="1"/>
            <p:nvPr/>
          </p:nvSpPr>
          <p:spPr>
            <a:xfrm>
              <a:off x="3513299" y="5147838"/>
              <a:ext cx="718457" cy="523220"/>
            </a:xfrm>
            <a:prstGeom prst="rect">
              <a:avLst/>
            </a:prstGeom>
            <a:noFill/>
          </p:spPr>
          <p:txBody>
            <a:bodyPr wrap="square" rtlCol="0">
              <a:spAutoFit/>
            </a:bodyPr>
            <a:lstStyle/>
            <a:p>
              <a:pPr algn="ctr"/>
              <a:r>
                <a:rPr kumimoji="1" lang="ja-JP" altLang="en-US" sz="2800" b="1" dirty="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outerShdw blurRad="50800" dist="38100" algn="l" rotWithShape="0">
                      <a:prstClr val="black">
                        <a:alpha val="40000"/>
                      </a:prstClr>
                    </a:outerShdw>
                  </a:effectLst>
                </a:rPr>
                <a:t>３</a:t>
              </a:r>
            </a:p>
          </p:txBody>
        </p:sp>
        <p:sp>
          <p:nvSpPr>
            <p:cNvPr id="17" name="テキスト ボックス 16">
              <a:extLst>
                <a:ext uri="{FF2B5EF4-FFF2-40B4-BE49-F238E27FC236}">
                  <a16:creationId xmlns:a16="http://schemas.microsoft.com/office/drawing/2014/main" id="{F3655AEA-2802-E98A-F667-AC8F388B43E7}"/>
                </a:ext>
              </a:extLst>
            </p:cNvPr>
            <p:cNvSpPr txBox="1"/>
            <p:nvPr/>
          </p:nvSpPr>
          <p:spPr>
            <a:xfrm>
              <a:off x="5101347" y="2924281"/>
              <a:ext cx="4351499" cy="461665"/>
            </a:xfrm>
            <a:prstGeom prst="rect">
              <a:avLst/>
            </a:prstGeom>
            <a:noFill/>
          </p:spPr>
          <p:txBody>
            <a:bodyPr wrap="square" rtlCol="0">
              <a:spAutoFit/>
            </a:bodyPr>
            <a:lstStyle/>
            <a:p>
              <a:r>
                <a:rPr kumimoji="1" lang="ja-JP" altLang="en-US" sz="2400" dirty="0">
                  <a:solidFill>
                    <a:schemeClr val="tx2">
                      <a:lumMod val="75000"/>
                    </a:schemeClr>
                  </a:solidFill>
                  <a:effectLst>
                    <a:outerShdw blurRad="38100" dist="38100" dir="2700000" algn="tl">
                      <a:srgbClr val="000000">
                        <a:alpha val="43137"/>
                      </a:srgbClr>
                    </a:outerShdw>
                  </a:effectLst>
                </a:rPr>
                <a:t>下水道使用料体系の見直し</a:t>
              </a:r>
            </a:p>
          </p:txBody>
        </p:sp>
        <p:sp>
          <p:nvSpPr>
            <p:cNvPr id="19" name="テキスト ボックス 18">
              <a:extLst>
                <a:ext uri="{FF2B5EF4-FFF2-40B4-BE49-F238E27FC236}">
                  <a16:creationId xmlns:a16="http://schemas.microsoft.com/office/drawing/2014/main" id="{7AD75BE4-A5B8-63B0-0D64-173545A8DF28}"/>
                </a:ext>
              </a:extLst>
            </p:cNvPr>
            <p:cNvSpPr txBox="1"/>
            <p:nvPr/>
          </p:nvSpPr>
          <p:spPr>
            <a:xfrm>
              <a:off x="4382890" y="4832327"/>
              <a:ext cx="3335622" cy="461665"/>
            </a:xfrm>
            <a:prstGeom prst="rect">
              <a:avLst/>
            </a:prstGeom>
            <a:noFill/>
          </p:spPr>
          <p:txBody>
            <a:bodyPr wrap="square" rtlCol="0">
              <a:spAutoFit/>
            </a:bodyPr>
            <a:lstStyle/>
            <a:p>
              <a:r>
                <a:rPr kumimoji="1" lang="ja-JP" altLang="en-US" sz="2400" dirty="0">
                  <a:solidFill>
                    <a:schemeClr val="tx2">
                      <a:lumMod val="75000"/>
                    </a:schemeClr>
                  </a:solidFill>
                  <a:effectLst>
                    <a:outerShdw blurRad="38100" dist="38100" dir="2700000" algn="tl">
                      <a:srgbClr val="000000">
                        <a:alpha val="43137"/>
                      </a:srgbClr>
                    </a:outerShdw>
                  </a:effectLst>
                </a:rPr>
                <a:t>下水道使用料の改定</a:t>
              </a:r>
            </a:p>
          </p:txBody>
        </p:sp>
        <p:sp>
          <p:nvSpPr>
            <p:cNvPr id="23" name="テキスト ボックス 22">
              <a:extLst>
                <a:ext uri="{FF2B5EF4-FFF2-40B4-BE49-F238E27FC236}">
                  <a16:creationId xmlns:a16="http://schemas.microsoft.com/office/drawing/2014/main" id="{89B24C67-00DC-1D7C-FDF4-B8F34A412715}"/>
                </a:ext>
              </a:extLst>
            </p:cNvPr>
            <p:cNvSpPr txBox="1"/>
            <p:nvPr/>
          </p:nvSpPr>
          <p:spPr>
            <a:xfrm>
              <a:off x="5494720" y="3734092"/>
              <a:ext cx="3920119" cy="923330"/>
            </a:xfrm>
            <a:prstGeom prst="rect">
              <a:avLst/>
            </a:prstGeom>
            <a:noFill/>
          </p:spPr>
          <p:txBody>
            <a:bodyPr wrap="square" rtlCol="0">
              <a:spAutoFit/>
            </a:bodyPr>
            <a:lstStyle/>
            <a:p>
              <a:r>
                <a:rPr lang="en-US" altLang="ja-JP" b="1" dirty="0">
                  <a:latin typeface="+mj-lt"/>
                </a:rPr>
                <a:t>2</a:t>
              </a:r>
              <a:r>
                <a:rPr kumimoji="1" lang="en-US" altLang="ja-JP" b="1" dirty="0">
                  <a:latin typeface="+mj-lt"/>
                </a:rPr>
                <a:t>-1</a:t>
              </a:r>
              <a:r>
                <a:rPr kumimoji="1" lang="ja-JP" altLang="en-US" b="1" dirty="0">
                  <a:latin typeface="+mj-lt"/>
                </a:rPr>
                <a:t> </a:t>
              </a:r>
              <a:r>
                <a:rPr lang="ja-JP" altLang="en-US" b="1" dirty="0">
                  <a:solidFill>
                    <a:schemeClr val="tx2">
                      <a:lumMod val="75000"/>
                    </a:schemeClr>
                  </a:solidFill>
                </a:rPr>
                <a:t>入間市の下水道使用料体系</a:t>
              </a:r>
              <a:endParaRPr lang="ja-JP" altLang="en-US" b="1" dirty="0">
                <a:latin typeface="メイリオ" panose="020B0604030504040204" pitchFamily="50" charset="-128"/>
              </a:endParaRPr>
            </a:p>
            <a:p>
              <a:r>
                <a:rPr lang="en-US" altLang="ja-JP" b="1" dirty="0">
                  <a:solidFill>
                    <a:schemeClr val="tx2">
                      <a:lumMod val="75000"/>
                    </a:schemeClr>
                  </a:solidFill>
                </a:rPr>
                <a:t>2-2</a:t>
              </a:r>
              <a:r>
                <a:rPr lang="ja-JP" altLang="en-US" b="1" dirty="0">
                  <a:solidFill>
                    <a:schemeClr val="tx2">
                      <a:lumMod val="75000"/>
                    </a:schemeClr>
                  </a:solidFill>
                </a:rPr>
                <a:t> 入間市の水道料金体系</a:t>
              </a:r>
              <a:endParaRPr lang="en-US" altLang="ja-JP" b="1" dirty="0">
                <a:latin typeface="メイリオ" panose="020B0604030504040204" pitchFamily="50" charset="-128"/>
              </a:endParaRPr>
            </a:p>
            <a:p>
              <a:r>
                <a:rPr lang="en-US" altLang="ja-JP" b="1" dirty="0"/>
                <a:t>2-3</a:t>
              </a:r>
              <a:r>
                <a:rPr lang="ja-JP" altLang="en-US" b="1" dirty="0"/>
                <a:t> </a:t>
              </a:r>
              <a:r>
                <a:rPr lang="ja-JP" altLang="en-US" b="1" dirty="0">
                  <a:latin typeface="メイリオ" panose="020B0604030504040204" pitchFamily="50" charset="-128"/>
                </a:rPr>
                <a:t>下水道使用料体系の見直し</a:t>
              </a:r>
            </a:p>
          </p:txBody>
        </p:sp>
        <p:cxnSp>
          <p:nvCxnSpPr>
            <p:cNvPr id="25" name="直線コネクタ 24">
              <a:extLst>
                <a:ext uri="{FF2B5EF4-FFF2-40B4-BE49-F238E27FC236}">
                  <a16:creationId xmlns:a16="http://schemas.microsoft.com/office/drawing/2014/main" id="{66F080C3-8461-96B6-F2FC-63A25C7046EC}"/>
                </a:ext>
              </a:extLst>
            </p:cNvPr>
            <p:cNvCxnSpPr>
              <a:cxnSpLocks/>
            </p:cNvCxnSpPr>
            <p:nvPr/>
          </p:nvCxnSpPr>
          <p:spPr>
            <a:xfrm>
              <a:off x="5430476" y="3613231"/>
              <a:ext cx="0" cy="1080000"/>
            </a:xfrm>
            <a:prstGeom prst="line">
              <a:avLst/>
            </a:prstGeom>
            <a:ln w="19050">
              <a:solidFill>
                <a:schemeClr val="tx2">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33" name="グループ化 32">
            <a:extLst>
              <a:ext uri="{FF2B5EF4-FFF2-40B4-BE49-F238E27FC236}">
                <a16:creationId xmlns:a16="http://schemas.microsoft.com/office/drawing/2014/main" id="{8E586FEF-3432-2C4E-0056-0829417AAA2A}"/>
              </a:ext>
            </a:extLst>
          </p:cNvPr>
          <p:cNvGrpSpPr/>
          <p:nvPr/>
        </p:nvGrpSpPr>
        <p:grpSpPr>
          <a:xfrm>
            <a:off x="257487" y="2591255"/>
            <a:ext cx="2761495" cy="976448"/>
            <a:chOff x="1614995" y="3199932"/>
            <a:chExt cx="2220225" cy="785058"/>
          </a:xfrm>
        </p:grpSpPr>
        <p:pic>
          <p:nvPicPr>
            <p:cNvPr id="34" name="図 33">
              <a:extLst>
                <a:ext uri="{FF2B5EF4-FFF2-40B4-BE49-F238E27FC236}">
                  <a16:creationId xmlns:a16="http://schemas.microsoft.com/office/drawing/2014/main" id="{07941290-623B-5686-5DEF-14F1A746F25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14995" y="3199932"/>
              <a:ext cx="701222" cy="673542"/>
            </a:xfrm>
            <a:prstGeom prst="rect">
              <a:avLst/>
            </a:prstGeom>
          </p:spPr>
        </p:pic>
        <p:sp>
          <p:nvSpPr>
            <p:cNvPr id="35" name="Subtitle 2">
              <a:extLst>
                <a:ext uri="{FF2B5EF4-FFF2-40B4-BE49-F238E27FC236}">
                  <a16:creationId xmlns:a16="http://schemas.microsoft.com/office/drawing/2014/main" id="{92988129-C172-6829-6788-95772DAA2201}"/>
                </a:ext>
              </a:extLst>
            </p:cNvPr>
            <p:cNvSpPr txBox="1">
              <a:spLocks/>
            </p:cNvSpPr>
            <p:nvPr userDrawn="1"/>
          </p:nvSpPr>
          <p:spPr>
            <a:xfrm>
              <a:off x="2068605" y="3233846"/>
              <a:ext cx="1766615" cy="57805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3200" b="1" cap="none" spc="0" dirty="0">
                  <a:ln w="10160">
                    <a:solidFill>
                      <a:schemeClr val="accent1">
                        <a:lumMod val="40000"/>
                        <a:lumOff val="60000"/>
                      </a:schemeClr>
                    </a:solidFill>
                    <a:prstDash val="solid"/>
                  </a:ln>
                  <a:solidFill>
                    <a:srgbClr val="FFFFFF"/>
                  </a:solidFill>
                  <a:effectLst>
                    <a:outerShdw blurRad="38100" dist="22860" dir="5400000" algn="tl" rotWithShape="0">
                      <a:srgbClr val="000000">
                        <a:alpha val="30000"/>
                      </a:srgbClr>
                    </a:outerShdw>
                  </a:effectLst>
                  <a:latin typeface="メイリオ" panose="020B0604030504040204" pitchFamily="50" charset="-128"/>
                  <a:ea typeface="メイリオ" panose="020B0604030504040204" pitchFamily="50" charset="-128"/>
                </a:rPr>
                <a:t>入間市</a:t>
              </a:r>
              <a:endParaRPr lang="en-US" sz="2800" b="1" cap="none" spc="0" dirty="0">
                <a:ln w="10160">
                  <a:solidFill>
                    <a:schemeClr val="accent1">
                      <a:lumMod val="40000"/>
                      <a:lumOff val="60000"/>
                    </a:schemeClr>
                  </a:solidFill>
                  <a:prstDash val="solid"/>
                </a:ln>
                <a:solidFill>
                  <a:srgbClr val="FFFFFF"/>
                </a:solidFill>
                <a:effectLst>
                  <a:outerShdw blurRad="38100" dist="22860" dir="5400000" algn="tl" rotWithShape="0">
                    <a:srgbClr val="000000">
                      <a:alpha val="30000"/>
                    </a:srgbClr>
                  </a:outerShdw>
                </a:effectLst>
                <a:latin typeface="メイリオ" panose="020B0604030504040204" pitchFamily="50" charset="-128"/>
                <a:ea typeface="メイリオ" panose="020B0604030504040204" pitchFamily="50" charset="-128"/>
              </a:endParaRPr>
            </a:p>
          </p:txBody>
        </p:sp>
        <p:sp>
          <p:nvSpPr>
            <p:cNvPr id="36" name="Subtitle 2">
              <a:extLst>
                <a:ext uri="{FF2B5EF4-FFF2-40B4-BE49-F238E27FC236}">
                  <a16:creationId xmlns:a16="http://schemas.microsoft.com/office/drawing/2014/main" id="{3F500154-938D-6A41-F9ED-D0F65B7484E3}"/>
                </a:ext>
              </a:extLst>
            </p:cNvPr>
            <p:cNvSpPr txBox="1">
              <a:spLocks/>
            </p:cNvSpPr>
            <p:nvPr userDrawn="1"/>
          </p:nvSpPr>
          <p:spPr>
            <a:xfrm>
              <a:off x="2198042" y="3638808"/>
              <a:ext cx="1487861" cy="34618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800" b="1" cap="none" spc="0" dirty="0" err="1">
                  <a:ln w="10160">
                    <a:solidFill>
                      <a:schemeClr val="accent1">
                        <a:lumMod val="40000"/>
                        <a:lumOff val="60000"/>
                      </a:schemeClr>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ea typeface="游ゴシック" panose="020B0400000000000000" pitchFamily="50" charset="-128"/>
                  <a:cs typeface="Times New Roman" panose="02020603050405020304" pitchFamily="18" charset="0"/>
                </a:rPr>
                <a:t>Iruma</a:t>
              </a:r>
              <a:r>
                <a:rPr lang="ja-JP" altLang="en-US" sz="1800" b="1" cap="none" spc="0" baseline="0" dirty="0">
                  <a:ln w="10160">
                    <a:solidFill>
                      <a:schemeClr val="accent1">
                        <a:lumMod val="40000"/>
                        <a:lumOff val="60000"/>
                      </a:schemeClr>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ea typeface="游ゴシック" panose="020B0400000000000000" pitchFamily="50" charset="-128"/>
                  <a:cs typeface="Times New Roman" panose="02020603050405020304" pitchFamily="18" charset="0"/>
                </a:rPr>
                <a:t> </a:t>
              </a:r>
              <a:r>
                <a:rPr lang="en-US" altLang="ja-JP" sz="1800" b="1" cap="none" spc="0" dirty="0">
                  <a:ln w="10160">
                    <a:solidFill>
                      <a:schemeClr val="accent1">
                        <a:lumMod val="40000"/>
                        <a:lumOff val="60000"/>
                      </a:schemeClr>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ea typeface="游ゴシック" panose="020B0400000000000000" pitchFamily="50" charset="-128"/>
                  <a:cs typeface="Times New Roman" panose="02020603050405020304" pitchFamily="18" charset="0"/>
                </a:rPr>
                <a:t>City</a:t>
              </a:r>
              <a:endParaRPr lang="en-US" sz="1800" b="1" cap="none" spc="0" dirty="0">
                <a:ln w="10160">
                  <a:solidFill>
                    <a:schemeClr val="accent1">
                      <a:lumMod val="40000"/>
                      <a:lumOff val="60000"/>
                    </a:schemeClr>
                  </a:solidFill>
                  <a:prstDash val="solid"/>
                </a:ln>
                <a:solidFill>
                  <a:srgbClr val="FFFFFF"/>
                </a:solidFill>
                <a:effectLst>
                  <a:outerShdw blurRad="38100" dist="22860" dir="5400000" algn="tl" rotWithShape="0">
                    <a:srgbClr val="000000">
                      <a:alpha val="30000"/>
                    </a:srgbClr>
                  </a:outerShdw>
                </a:effectLst>
                <a:latin typeface="Times New Roman" panose="02020603050405020304" pitchFamily="18" charset="0"/>
                <a:ea typeface="游ゴシック" panose="020B0400000000000000" pitchFamily="50" charset="-128"/>
                <a:cs typeface="Times New Roman" panose="02020603050405020304" pitchFamily="18" charset="0"/>
              </a:endParaRPr>
            </a:p>
          </p:txBody>
        </p:sp>
      </p:grpSp>
      <p:grpSp>
        <p:nvGrpSpPr>
          <p:cNvPr id="37" name="グループ化 36">
            <a:extLst>
              <a:ext uri="{FF2B5EF4-FFF2-40B4-BE49-F238E27FC236}">
                <a16:creationId xmlns:a16="http://schemas.microsoft.com/office/drawing/2014/main" id="{FE0F5A8D-5267-01A4-D8E1-6FDB1C22AAA1}"/>
              </a:ext>
            </a:extLst>
          </p:cNvPr>
          <p:cNvGrpSpPr/>
          <p:nvPr/>
        </p:nvGrpSpPr>
        <p:grpSpPr>
          <a:xfrm>
            <a:off x="263415" y="3702059"/>
            <a:ext cx="2197299" cy="738664"/>
            <a:chOff x="1351586" y="3695155"/>
            <a:chExt cx="1930225" cy="738664"/>
          </a:xfrm>
        </p:grpSpPr>
        <p:sp>
          <p:nvSpPr>
            <p:cNvPr id="38" name="テキスト ボックス 37">
              <a:extLst>
                <a:ext uri="{FF2B5EF4-FFF2-40B4-BE49-F238E27FC236}">
                  <a16:creationId xmlns:a16="http://schemas.microsoft.com/office/drawing/2014/main" id="{C7B44966-4152-4BBB-6AC8-A4E0CB4412AF}"/>
                </a:ext>
              </a:extLst>
            </p:cNvPr>
            <p:cNvSpPr txBox="1"/>
            <p:nvPr userDrawn="1"/>
          </p:nvSpPr>
          <p:spPr>
            <a:xfrm>
              <a:off x="1351586" y="3695155"/>
              <a:ext cx="1930225" cy="369332"/>
            </a:xfrm>
            <a:prstGeom prst="rect">
              <a:avLst/>
            </a:prstGeom>
            <a:noFill/>
          </p:spPr>
          <p:txBody>
            <a:bodyPr wrap="square" rtlCol="0">
              <a:spAutoFit/>
            </a:bodyPr>
            <a:lstStyle/>
            <a:p>
              <a:pPr algn="ctr"/>
              <a:r>
                <a:rPr kumimoji="1" lang="ja-JP" altLang="en-US" b="1" cap="none" spc="0" dirty="0">
                  <a:ln w="10160">
                    <a:solidFill>
                      <a:schemeClr val="accent1">
                        <a:lumMod val="40000"/>
                        <a:lumOff val="60000"/>
                      </a:schemeClr>
                    </a:solidFill>
                    <a:prstDash val="solid"/>
                  </a:ln>
                  <a:solidFill>
                    <a:srgbClr val="FFFFFF"/>
                  </a:solidFill>
                  <a:effectLst>
                    <a:outerShdw blurRad="38100" dist="22860" dir="5400000" algn="tl" rotWithShape="0">
                      <a:srgbClr val="000000">
                        <a:alpha val="30000"/>
                      </a:srgbClr>
                    </a:outerShdw>
                  </a:effectLst>
                </a:rPr>
                <a:t>上下水道審議会</a:t>
              </a:r>
            </a:p>
          </p:txBody>
        </p:sp>
        <p:sp>
          <p:nvSpPr>
            <p:cNvPr id="39" name="テキスト ボックス 38">
              <a:extLst>
                <a:ext uri="{FF2B5EF4-FFF2-40B4-BE49-F238E27FC236}">
                  <a16:creationId xmlns:a16="http://schemas.microsoft.com/office/drawing/2014/main" id="{23078F1A-7B70-6607-5E83-E0D42FD8AE05}"/>
                </a:ext>
              </a:extLst>
            </p:cNvPr>
            <p:cNvSpPr txBox="1"/>
            <p:nvPr userDrawn="1"/>
          </p:nvSpPr>
          <p:spPr>
            <a:xfrm>
              <a:off x="1588386" y="4064487"/>
              <a:ext cx="1456624" cy="369332"/>
            </a:xfrm>
            <a:prstGeom prst="rect">
              <a:avLst/>
            </a:prstGeom>
            <a:noFill/>
          </p:spPr>
          <p:txBody>
            <a:bodyPr wrap="square" rtlCol="0">
              <a:spAutoFit/>
            </a:bodyPr>
            <a:lstStyle/>
            <a:p>
              <a:pPr algn="ctr"/>
              <a:r>
                <a:rPr kumimoji="1" lang="ja-JP" altLang="en-US" b="1" cap="none" spc="0" dirty="0">
                  <a:ln w="10160">
                    <a:solidFill>
                      <a:schemeClr val="accent1">
                        <a:lumMod val="40000"/>
                        <a:lumOff val="60000"/>
                      </a:schemeClr>
                    </a:solidFill>
                    <a:prstDash val="solid"/>
                  </a:ln>
                  <a:solidFill>
                    <a:srgbClr val="FFFFFF"/>
                  </a:solidFill>
                  <a:effectLst>
                    <a:outerShdw blurRad="38100" dist="22860" dir="5400000" algn="tl" rotWithShape="0">
                      <a:srgbClr val="000000">
                        <a:alpha val="30000"/>
                      </a:srgbClr>
                    </a:outerShdw>
                  </a:effectLst>
                </a:rPr>
                <a:t>～目次～</a:t>
              </a:r>
            </a:p>
          </p:txBody>
        </p:sp>
      </p:grpSp>
      <p:cxnSp>
        <p:nvCxnSpPr>
          <p:cNvPr id="2" name="直線コネクタ 1">
            <a:extLst>
              <a:ext uri="{FF2B5EF4-FFF2-40B4-BE49-F238E27FC236}">
                <a16:creationId xmlns:a16="http://schemas.microsoft.com/office/drawing/2014/main" id="{15A77BAD-AAAE-4FD9-D08B-F5F7130255DD}"/>
              </a:ext>
            </a:extLst>
          </p:cNvPr>
          <p:cNvCxnSpPr>
            <a:cxnSpLocks/>
          </p:cNvCxnSpPr>
          <p:nvPr/>
        </p:nvCxnSpPr>
        <p:spPr>
          <a:xfrm>
            <a:off x="4952332" y="5263188"/>
            <a:ext cx="0" cy="1260000"/>
          </a:xfrm>
          <a:prstGeom prst="line">
            <a:avLst/>
          </a:prstGeom>
          <a:ln w="19050">
            <a:solidFill>
              <a:schemeClr val="tx2">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890D997F-ADA6-3F66-AEB4-73A6E3E16E7F}"/>
              </a:ext>
            </a:extLst>
          </p:cNvPr>
          <p:cNvSpPr txBox="1"/>
          <p:nvPr/>
        </p:nvSpPr>
        <p:spPr>
          <a:xfrm>
            <a:off x="4965033" y="5351366"/>
            <a:ext cx="3516281" cy="1200329"/>
          </a:xfrm>
          <a:prstGeom prst="rect">
            <a:avLst/>
          </a:prstGeom>
          <a:noFill/>
        </p:spPr>
        <p:txBody>
          <a:bodyPr wrap="square" rtlCol="0">
            <a:spAutoFit/>
          </a:bodyPr>
          <a:lstStyle/>
          <a:p>
            <a:r>
              <a:rPr lang="en-US" altLang="ja-JP" b="1" dirty="0">
                <a:solidFill>
                  <a:schemeClr val="tx2">
                    <a:lumMod val="75000"/>
                  </a:schemeClr>
                </a:solidFill>
              </a:rPr>
              <a:t>3</a:t>
            </a:r>
            <a:r>
              <a:rPr kumimoji="1" lang="en-US" altLang="ja-JP" b="1" dirty="0">
                <a:solidFill>
                  <a:schemeClr val="tx2">
                    <a:lumMod val="75000"/>
                  </a:schemeClr>
                </a:solidFill>
              </a:rPr>
              <a:t>-1</a:t>
            </a:r>
            <a:r>
              <a:rPr lang="ja-JP" altLang="en-US" b="1" dirty="0">
                <a:solidFill>
                  <a:schemeClr val="tx2">
                    <a:lumMod val="75000"/>
                  </a:schemeClr>
                </a:solidFill>
              </a:rPr>
              <a:t> 下水道使用料の改定ケース</a:t>
            </a:r>
            <a:endParaRPr kumimoji="1" lang="en-US" altLang="ja-JP" b="1" dirty="0">
              <a:solidFill>
                <a:schemeClr val="tx2">
                  <a:lumMod val="75000"/>
                </a:schemeClr>
              </a:solidFill>
            </a:endParaRPr>
          </a:p>
          <a:p>
            <a:r>
              <a:rPr lang="en-US" altLang="ja-JP" b="1" dirty="0">
                <a:solidFill>
                  <a:schemeClr val="tx2">
                    <a:lumMod val="75000"/>
                  </a:schemeClr>
                </a:solidFill>
              </a:rPr>
              <a:t>3-2 </a:t>
            </a:r>
            <a:r>
              <a:rPr lang="ja-JP" altLang="en-US" b="1" dirty="0">
                <a:solidFill>
                  <a:schemeClr val="tx2">
                    <a:lumMod val="75000"/>
                  </a:schemeClr>
                </a:solidFill>
              </a:rPr>
              <a:t>下水道使用料の改定率</a:t>
            </a:r>
          </a:p>
          <a:p>
            <a:r>
              <a:rPr lang="en-US" altLang="ja-JP" b="1" dirty="0">
                <a:solidFill>
                  <a:schemeClr val="tx2">
                    <a:lumMod val="75000"/>
                  </a:schemeClr>
                </a:solidFill>
              </a:rPr>
              <a:t>3</a:t>
            </a:r>
            <a:r>
              <a:rPr kumimoji="1" lang="en-US" altLang="ja-JP" b="1" dirty="0">
                <a:solidFill>
                  <a:schemeClr val="tx2">
                    <a:lumMod val="75000"/>
                  </a:schemeClr>
                </a:solidFill>
              </a:rPr>
              <a:t>-3</a:t>
            </a:r>
            <a:r>
              <a:rPr kumimoji="1" lang="ja-JP" altLang="en-US" b="1" dirty="0">
                <a:solidFill>
                  <a:schemeClr val="tx2">
                    <a:lumMod val="75000"/>
                  </a:schemeClr>
                </a:solidFill>
              </a:rPr>
              <a:t> 下水道使用料改定</a:t>
            </a:r>
            <a:endParaRPr kumimoji="1" lang="en-US" altLang="ja-JP" b="1" dirty="0">
              <a:solidFill>
                <a:schemeClr val="tx2">
                  <a:lumMod val="75000"/>
                </a:schemeClr>
              </a:solidFill>
            </a:endParaRPr>
          </a:p>
          <a:p>
            <a:r>
              <a:rPr lang="ja-JP" altLang="en-US" b="1" dirty="0">
                <a:solidFill>
                  <a:schemeClr val="tx2">
                    <a:lumMod val="75000"/>
                  </a:schemeClr>
                </a:solidFill>
              </a:rPr>
              <a:t>　　　　　　　　　</a:t>
            </a:r>
            <a:r>
              <a:rPr kumimoji="1" lang="ja-JP" altLang="en-US" b="1" dirty="0">
                <a:solidFill>
                  <a:schemeClr val="tx2">
                    <a:lumMod val="75000"/>
                  </a:schemeClr>
                </a:solidFill>
              </a:rPr>
              <a:t>の検討結果</a:t>
            </a:r>
            <a:endParaRPr lang="en-US" altLang="ja-JP" b="1" dirty="0">
              <a:latin typeface="メイリオ" panose="020B0604030504040204" pitchFamily="50" charset="-128"/>
            </a:endParaRPr>
          </a:p>
        </p:txBody>
      </p:sp>
      <p:sp>
        <p:nvSpPr>
          <p:cNvPr id="5" name="テキスト ボックス 4">
            <a:extLst>
              <a:ext uri="{FF2B5EF4-FFF2-40B4-BE49-F238E27FC236}">
                <a16:creationId xmlns:a16="http://schemas.microsoft.com/office/drawing/2014/main" id="{2D639D2C-CA37-A5E7-6017-506101B08519}"/>
              </a:ext>
            </a:extLst>
          </p:cNvPr>
          <p:cNvSpPr txBox="1"/>
          <p:nvPr/>
        </p:nvSpPr>
        <p:spPr>
          <a:xfrm>
            <a:off x="4723134" y="1308997"/>
            <a:ext cx="4351499" cy="461665"/>
          </a:xfrm>
          <a:prstGeom prst="rect">
            <a:avLst/>
          </a:prstGeom>
          <a:noFill/>
        </p:spPr>
        <p:txBody>
          <a:bodyPr wrap="square" rtlCol="0">
            <a:spAutoFit/>
          </a:bodyPr>
          <a:lstStyle/>
          <a:p>
            <a:r>
              <a:rPr kumimoji="1" lang="ja-JP" altLang="en-US" sz="2400" dirty="0">
                <a:solidFill>
                  <a:schemeClr val="tx2">
                    <a:lumMod val="75000"/>
                  </a:schemeClr>
                </a:solidFill>
                <a:effectLst>
                  <a:outerShdw blurRad="38100" dist="38100" dir="2700000" algn="tl">
                    <a:srgbClr val="000000">
                      <a:alpha val="43137"/>
                    </a:srgbClr>
                  </a:outerShdw>
                </a:effectLst>
              </a:rPr>
              <a:t>下水道使用料</a:t>
            </a:r>
            <a:r>
              <a:rPr lang="ja-JP" altLang="en-US" sz="2400" dirty="0">
                <a:solidFill>
                  <a:schemeClr val="tx2">
                    <a:lumMod val="75000"/>
                  </a:schemeClr>
                </a:solidFill>
                <a:effectLst>
                  <a:outerShdw blurRad="38100" dist="38100" dir="2700000" algn="tl">
                    <a:srgbClr val="000000">
                      <a:alpha val="43137"/>
                    </a:srgbClr>
                  </a:outerShdw>
                </a:effectLst>
              </a:rPr>
              <a:t>改定率の再設定</a:t>
            </a:r>
            <a:endParaRPr kumimoji="1" lang="ja-JP" altLang="en-US" sz="2400"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60358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875C7-D804-B6FA-745E-F1881615170F}"/>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A92312B6-15E8-24BD-7BA7-28791BF21CDB}"/>
              </a:ext>
            </a:extLst>
          </p:cNvPr>
          <p:cNvSpPr>
            <a:spLocks noGrp="1"/>
          </p:cNvSpPr>
          <p:nvPr>
            <p:ph type="title"/>
          </p:nvPr>
        </p:nvSpPr>
        <p:spPr/>
        <p:txBody>
          <a:bodyPr>
            <a:normAutofit/>
          </a:bodyPr>
          <a:lstStyle/>
          <a:p>
            <a:r>
              <a:rPr lang="ja-JP" altLang="en-US" sz="2400" b="1" dirty="0"/>
              <a:t>１．下水道使用料改定率の再設定</a:t>
            </a:r>
          </a:p>
        </p:txBody>
      </p:sp>
      <p:grpSp>
        <p:nvGrpSpPr>
          <p:cNvPr id="2131" name="グループ化 226">
            <a:extLst>
              <a:ext uri="{FF2B5EF4-FFF2-40B4-BE49-F238E27FC236}">
                <a16:creationId xmlns:a16="http://schemas.microsoft.com/office/drawing/2014/main" id="{020090F1-F6ED-7C82-FB27-AB2002EA59A6}"/>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B2C393E1-027E-ACD4-F6F3-DD9139BCD13E}"/>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0ED7932E-1E93-F1C1-3CCA-198AB4C60814}"/>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2D7BFD87-9D4C-9A67-4B12-F2D3277772E2}"/>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623FDD17-85B0-C557-4C82-2997A4F05FE6}"/>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9FC09982-9512-59A3-BC2E-0D9D8136BD83}"/>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E8908B7A-62C9-BBD8-D3AF-8F0BBFFDDAA2}"/>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02EAD922-27A3-9529-B0A2-0F33C16DE07B}"/>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B03A30EF-8282-794A-00E0-6AD07507C6A4}"/>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2B0621DA-0F93-A5FD-87EA-40255015EC5D}"/>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CA56D73F-F706-189E-D2BA-9D0BB32C998A}"/>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7154ADED-E0FB-F2FC-CE2A-9F7D0115CC5C}"/>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1CE9E5C2-2BDC-4742-C581-30C20A86A463}"/>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75BEB5B8-776A-9912-1DA6-DB8A2A2F88B7}"/>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9197D1A2-E4BE-D0C3-C8F8-193CFFA77397}"/>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B195FDA3-8A85-F971-E8B5-A4C968BFBD34}"/>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8F0DBFA7-D0A1-946A-78A0-2A0FD3FFD90A}"/>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0185A501-9F7E-454B-0C3F-AFFBA5E138CB}"/>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B4D9FA07-46D0-0AC2-24E2-D7835C922A6C}"/>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BD5AA739-DB01-DE18-32FF-A9BC446A00F8}"/>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A3D07ED0-3C66-1749-4702-6B190B373F59}"/>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4554D220-7BF3-7886-136A-A33A68628ACD}"/>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BA8A247A-9C20-E240-5F0E-543BFBC6A8BB}"/>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3310E86D-F28F-11FA-B907-48BBC2C1E423}"/>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7C6831B1-C398-4FA4-0DBE-81215C4C37E9}"/>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C3ACE3D0-9BEC-10D8-473C-D20BA29C810E}"/>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818C7058-38B8-6189-0D68-B7F5AEA60DB6}"/>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C78510C5-4939-FFA0-D719-640AF0FEB702}"/>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D5C65136-1617-EF94-1DC6-FD68ACEDBC06}"/>
              </a:ext>
            </a:extLst>
          </p:cNvPr>
          <p:cNvSpPr>
            <a:spLocks noGrp="1"/>
          </p:cNvSpPr>
          <p:nvPr>
            <p:ph type="sldNum" sz="quarter" idx="12"/>
          </p:nvPr>
        </p:nvSpPr>
        <p:spPr/>
        <p:txBody>
          <a:bodyPr/>
          <a:lstStyle/>
          <a:p>
            <a:fld id="{7CBB2185-2232-4DD5-A47D-4275B0AED840}" type="slidenum">
              <a:rPr lang="ja-JP" altLang="en-US" smtClean="0"/>
              <a:pPr/>
              <a:t>3</a:t>
            </a:fld>
            <a:endParaRPr lang="ja-JP" altLang="en-US" dirty="0"/>
          </a:p>
        </p:txBody>
      </p:sp>
      <p:sp>
        <p:nvSpPr>
          <p:cNvPr id="2" name="テキスト ボックス 1">
            <a:extLst>
              <a:ext uri="{FF2B5EF4-FFF2-40B4-BE49-F238E27FC236}">
                <a16:creationId xmlns:a16="http://schemas.microsoft.com/office/drawing/2014/main" id="{308C15AE-D19E-50C8-4476-797D02485C89}"/>
              </a:ext>
            </a:extLst>
          </p:cNvPr>
          <p:cNvSpPr txBox="1"/>
          <p:nvPr/>
        </p:nvSpPr>
        <p:spPr>
          <a:xfrm>
            <a:off x="3329070" y="2073730"/>
            <a:ext cx="3262432"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下水道使用料の改定率（再設定）</a:t>
            </a:r>
          </a:p>
        </p:txBody>
      </p:sp>
      <p:graphicFrame>
        <p:nvGraphicFramePr>
          <p:cNvPr id="4" name="表 3">
            <a:extLst>
              <a:ext uri="{FF2B5EF4-FFF2-40B4-BE49-F238E27FC236}">
                <a16:creationId xmlns:a16="http://schemas.microsoft.com/office/drawing/2014/main" id="{9C5C9D83-CFB3-D67B-9F4B-65086210564A}"/>
              </a:ext>
            </a:extLst>
          </p:cNvPr>
          <p:cNvGraphicFramePr>
            <a:graphicFrameLocks noGrp="1"/>
          </p:cNvGraphicFramePr>
          <p:nvPr>
            <p:extLst>
              <p:ext uri="{D42A27DB-BD31-4B8C-83A1-F6EECF244321}">
                <p14:modId xmlns:p14="http://schemas.microsoft.com/office/powerpoint/2010/main" val="3838955996"/>
              </p:ext>
            </p:extLst>
          </p:nvPr>
        </p:nvGraphicFramePr>
        <p:xfrm>
          <a:off x="507115" y="2412284"/>
          <a:ext cx="8125609" cy="3931920"/>
        </p:xfrm>
        <a:graphic>
          <a:graphicData uri="http://schemas.openxmlformats.org/drawingml/2006/table">
            <a:tbl>
              <a:tblPr firstRow="1" bandRow="1">
                <a:tableStyleId>{5C22544A-7EE6-4342-B048-85BDC9FD1C3A}</a:tableStyleId>
              </a:tblPr>
              <a:tblGrid>
                <a:gridCol w="764895">
                  <a:extLst>
                    <a:ext uri="{9D8B030D-6E8A-4147-A177-3AD203B41FA5}">
                      <a16:colId xmlns:a16="http://schemas.microsoft.com/office/drawing/2014/main" val="441428575"/>
                    </a:ext>
                  </a:extLst>
                </a:gridCol>
                <a:gridCol w="1800179">
                  <a:extLst>
                    <a:ext uri="{9D8B030D-6E8A-4147-A177-3AD203B41FA5}">
                      <a16:colId xmlns:a16="http://schemas.microsoft.com/office/drawing/2014/main" val="1769093433"/>
                    </a:ext>
                  </a:extLst>
                </a:gridCol>
                <a:gridCol w="1800179">
                  <a:extLst>
                    <a:ext uri="{9D8B030D-6E8A-4147-A177-3AD203B41FA5}">
                      <a16:colId xmlns:a16="http://schemas.microsoft.com/office/drawing/2014/main" val="378490626"/>
                    </a:ext>
                  </a:extLst>
                </a:gridCol>
                <a:gridCol w="1960177">
                  <a:extLst>
                    <a:ext uri="{9D8B030D-6E8A-4147-A177-3AD203B41FA5}">
                      <a16:colId xmlns:a16="http://schemas.microsoft.com/office/drawing/2014/main" val="1615290405"/>
                    </a:ext>
                  </a:extLst>
                </a:gridCol>
                <a:gridCol w="1800179">
                  <a:extLst>
                    <a:ext uri="{9D8B030D-6E8A-4147-A177-3AD203B41FA5}">
                      <a16:colId xmlns:a16="http://schemas.microsoft.com/office/drawing/2014/main" val="1509755786"/>
                    </a:ext>
                  </a:extLst>
                </a:gridCol>
              </a:tblGrid>
              <a:tr h="295263">
                <a:tc>
                  <a:txBody>
                    <a:bodyPr/>
                    <a:lstStyle/>
                    <a:p>
                      <a:pPr algn="ctr"/>
                      <a:r>
                        <a:rPr kumimoji="1" lang="ja-JP" altLang="en-US" sz="1400" dirty="0">
                          <a:solidFill>
                            <a:schemeClr val="bg1"/>
                          </a:solidFill>
                        </a:rPr>
                        <a:t>項目</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dirty="0">
                          <a:solidFill>
                            <a:schemeClr val="bg1"/>
                          </a:solidFill>
                        </a:rPr>
                        <a:t>改定率案１</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dirty="0">
                          <a:solidFill>
                            <a:schemeClr val="bg1"/>
                          </a:solidFill>
                        </a:rPr>
                        <a:t>改定率案２</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dirty="0">
                          <a:solidFill>
                            <a:schemeClr val="bg1"/>
                          </a:solidFill>
                        </a:rPr>
                        <a:t>改定率案３</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dirty="0">
                          <a:solidFill>
                            <a:schemeClr val="bg1"/>
                          </a:solidFill>
                        </a:rPr>
                        <a:t>改定率案４</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3929485433"/>
                  </a:ext>
                </a:extLst>
              </a:tr>
              <a:tr h="419387">
                <a:tc>
                  <a:txBody>
                    <a:bodyPr/>
                    <a:lstStyle/>
                    <a:p>
                      <a:r>
                        <a:rPr kumimoji="1" lang="ja-JP" altLang="en-US" sz="1400" dirty="0">
                          <a:solidFill>
                            <a:schemeClr val="tx1"/>
                          </a:solidFill>
                        </a:rPr>
                        <a:t>点検</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dirty="0">
                          <a:solidFill>
                            <a:schemeClr val="tx1"/>
                          </a:solidFill>
                        </a:rPr>
                        <a:t>28</a:t>
                      </a:r>
                      <a:r>
                        <a:rPr kumimoji="1" lang="ja-JP" altLang="en-US" sz="1400" dirty="0">
                          <a:solidFill>
                            <a:schemeClr val="tx1"/>
                          </a:solidFill>
                        </a:rPr>
                        <a:t>か所</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0.4</a:t>
                      </a:r>
                      <a:r>
                        <a:rPr kumimoji="1" lang="ja-JP" altLang="en-US" sz="1400" dirty="0">
                          <a:solidFill>
                            <a:schemeClr val="tx1"/>
                          </a:solidFill>
                        </a:rPr>
                        <a:t>百万円</a:t>
                      </a:r>
                      <a:r>
                        <a:rPr kumimoji="1" lang="en-US" altLang="ja-JP" sz="1400" dirty="0">
                          <a:solidFill>
                            <a:schemeClr val="tx1"/>
                          </a:solidFill>
                        </a:rPr>
                        <a:t>/</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dirty="0">
                          <a:solidFill>
                            <a:schemeClr val="tx1"/>
                          </a:solidFill>
                        </a:rPr>
                        <a:t>28</a:t>
                      </a:r>
                      <a:r>
                        <a:rPr kumimoji="1" lang="ja-JP" altLang="en-US" sz="1400" dirty="0">
                          <a:solidFill>
                            <a:schemeClr val="tx1"/>
                          </a:solidFill>
                        </a:rPr>
                        <a:t>か所</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0.4</a:t>
                      </a:r>
                      <a:r>
                        <a:rPr kumimoji="1" lang="ja-JP" altLang="en-US" sz="1400" dirty="0">
                          <a:solidFill>
                            <a:schemeClr val="tx1"/>
                          </a:solidFill>
                        </a:rPr>
                        <a:t>百万円</a:t>
                      </a:r>
                      <a:r>
                        <a:rPr kumimoji="1" lang="en-US" altLang="ja-JP" sz="1400" dirty="0">
                          <a:solidFill>
                            <a:schemeClr val="tx1"/>
                          </a:solidFill>
                        </a:rPr>
                        <a:t>/</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dirty="0">
                          <a:solidFill>
                            <a:schemeClr val="tx1"/>
                          </a:solidFill>
                        </a:rPr>
                        <a:t>28</a:t>
                      </a:r>
                      <a:r>
                        <a:rPr kumimoji="1" lang="ja-JP" altLang="en-US" sz="1400" dirty="0">
                          <a:solidFill>
                            <a:schemeClr val="tx1"/>
                          </a:solidFill>
                        </a:rPr>
                        <a:t>か所</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0.4</a:t>
                      </a:r>
                      <a:r>
                        <a:rPr kumimoji="1" lang="ja-JP" altLang="en-US" sz="1400" dirty="0">
                          <a:solidFill>
                            <a:schemeClr val="tx1"/>
                          </a:solidFill>
                        </a:rPr>
                        <a:t>百万円</a:t>
                      </a:r>
                      <a:r>
                        <a:rPr kumimoji="1" lang="en-US" altLang="ja-JP" sz="1400" dirty="0">
                          <a:solidFill>
                            <a:schemeClr val="tx1"/>
                          </a:solidFill>
                        </a:rPr>
                        <a:t>/</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dirty="0">
                          <a:solidFill>
                            <a:schemeClr val="tx1"/>
                          </a:solidFill>
                        </a:rPr>
                        <a:t>28</a:t>
                      </a:r>
                      <a:r>
                        <a:rPr kumimoji="1" lang="ja-JP" altLang="en-US" sz="1400" dirty="0">
                          <a:solidFill>
                            <a:schemeClr val="tx1"/>
                          </a:solidFill>
                        </a:rPr>
                        <a:t>か所</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0.4</a:t>
                      </a:r>
                      <a:r>
                        <a:rPr kumimoji="1" lang="ja-JP" altLang="en-US" sz="1400" dirty="0">
                          <a:solidFill>
                            <a:schemeClr val="tx1"/>
                          </a:solidFill>
                        </a:rPr>
                        <a:t>百万円</a:t>
                      </a:r>
                      <a:r>
                        <a:rPr kumimoji="1" lang="en-US" altLang="ja-JP" sz="1400" dirty="0">
                          <a:solidFill>
                            <a:schemeClr val="tx1"/>
                          </a:solidFill>
                        </a:rPr>
                        <a:t>/</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2700592"/>
                  </a:ext>
                </a:extLst>
              </a:tr>
              <a:tr h="419387">
                <a:tc>
                  <a:txBody>
                    <a:bodyPr/>
                    <a:lstStyle/>
                    <a:p>
                      <a:r>
                        <a:rPr kumimoji="1" lang="ja-JP" altLang="en-US" sz="1400" dirty="0">
                          <a:solidFill>
                            <a:schemeClr val="tx1"/>
                          </a:solidFill>
                        </a:rPr>
                        <a:t>調査</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tx1"/>
                          </a:solidFill>
                        </a:rPr>
                        <a:t>6.2㎞</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a:t>
                      </a:r>
                      <a:r>
                        <a:rPr kumimoji="1" lang="en-US" altLang="ja-JP" sz="1400" dirty="0">
                          <a:solidFill>
                            <a:schemeClr val="tx1"/>
                          </a:solidFill>
                        </a:rPr>
                        <a:t>14</a:t>
                      </a:r>
                      <a:r>
                        <a:rPr kumimoji="1" lang="ja-JP" altLang="en-US" sz="1400" dirty="0">
                          <a:solidFill>
                            <a:schemeClr val="tx1"/>
                          </a:solidFill>
                        </a:rPr>
                        <a:t>百万円</a:t>
                      </a:r>
                      <a:r>
                        <a:rPr kumimoji="1" lang="en-US" altLang="ja-JP" sz="1400" dirty="0">
                          <a:solidFill>
                            <a:schemeClr val="tx1"/>
                          </a:solidFill>
                        </a:rPr>
                        <a:t>/</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dirty="0">
                          <a:solidFill>
                            <a:schemeClr val="tx1"/>
                          </a:solidFill>
                        </a:rPr>
                        <a:t>11.4㎞</a:t>
                      </a:r>
                    </a:p>
                    <a:p>
                      <a:r>
                        <a:rPr kumimoji="1" lang="ja-JP" altLang="en-US" sz="1400" dirty="0">
                          <a:solidFill>
                            <a:schemeClr val="tx1"/>
                          </a:solidFill>
                        </a:rPr>
                        <a:t>（</a:t>
                      </a:r>
                      <a:r>
                        <a:rPr kumimoji="1" lang="en-US" altLang="ja-JP" sz="1400" dirty="0">
                          <a:solidFill>
                            <a:schemeClr val="tx1"/>
                          </a:solidFill>
                        </a:rPr>
                        <a:t>26</a:t>
                      </a:r>
                      <a:r>
                        <a:rPr kumimoji="1" lang="ja-JP" altLang="en-US" sz="1400" dirty="0">
                          <a:solidFill>
                            <a:schemeClr val="tx1"/>
                          </a:solidFill>
                        </a:rPr>
                        <a:t>百万円</a:t>
                      </a:r>
                      <a:r>
                        <a:rPr kumimoji="1" lang="en-US" altLang="ja-JP" sz="1400" dirty="0">
                          <a:solidFill>
                            <a:schemeClr val="tx1"/>
                          </a:solidFill>
                        </a:rPr>
                        <a:t>/</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tx1"/>
                          </a:solidFill>
                        </a:rPr>
                        <a:t>14.4㎞</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a:t>
                      </a:r>
                      <a:r>
                        <a:rPr kumimoji="1" lang="en-US" altLang="ja-JP" sz="1400" dirty="0">
                          <a:solidFill>
                            <a:schemeClr val="tx1"/>
                          </a:solidFill>
                        </a:rPr>
                        <a:t>33</a:t>
                      </a:r>
                      <a:r>
                        <a:rPr kumimoji="1" lang="ja-JP" altLang="en-US" sz="1400" dirty="0">
                          <a:solidFill>
                            <a:schemeClr val="tx1"/>
                          </a:solidFill>
                        </a:rPr>
                        <a:t>百万円</a:t>
                      </a:r>
                      <a:r>
                        <a:rPr kumimoji="1" lang="en-US" altLang="ja-JP" sz="1400" dirty="0">
                          <a:solidFill>
                            <a:schemeClr val="tx1"/>
                          </a:solidFill>
                        </a:rPr>
                        <a:t>/</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dirty="0">
                          <a:solidFill>
                            <a:schemeClr val="tx1"/>
                          </a:solidFill>
                        </a:rPr>
                        <a:t>10.0㎞</a:t>
                      </a:r>
                    </a:p>
                    <a:p>
                      <a:r>
                        <a:rPr kumimoji="1" lang="ja-JP" altLang="en-US" sz="1400" dirty="0">
                          <a:solidFill>
                            <a:schemeClr val="tx1"/>
                          </a:solidFill>
                        </a:rPr>
                        <a:t>（</a:t>
                      </a:r>
                      <a:r>
                        <a:rPr kumimoji="1" lang="en-US" altLang="ja-JP" sz="1400" dirty="0">
                          <a:solidFill>
                            <a:schemeClr val="tx1"/>
                          </a:solidFill>
                        </a:rPr>
                        <a:t>22</a:t>
                      </a:r>
                      <a:r>
                        <a:rPr kumimoji="1" lang="ja-JP" altLang="en-US" sz="1400" dirty="0">
                          <a:solidFill>
                            <a:schemeClr val="tx1"/>
                          </a:solidFill>
                        </a:rPr>
                        <a:t>百万円</a:t>
                      </a:r>
                      <a:r>
                        <a:rPr kumimoji="1" lang="en-US" altLang="ja-JP" sz="1400" dirty="0">
                          <a:solidFill>
                            <a:schemeClr val="tx1"/>
                          </a:solidFill>
                        </a:rPr>
                        <a:t>/</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52010329"/>
                  </a:ext>
                </a:extLst>
              </a:tr>
              <a:tr h="419387">
                <a:tc>
                  <a:txBody>
                    <a:bodyPr/>
                    <a:lstStyle/>
                    <a:p>
                      <a:r>
                        <a:rPr kumimoji="1" lang="ja-JP" altLang="en-US" sz="1400" dirty="0">
                          <a:solidFill>
                            <a:schemeClr val="tx1"/>
                          </a:solidFill>
                        </a:rPr>
                        <a:t>施設</a:t>
                      </a:r>
                      <a:endParaRPr kumimoji="1" lang="en-US" altLang="ja-JP" sz="1400" dirty="0">
                        <a:solidFill>
                          <a:schemeClr val="tx1"/>
                        </a:solidFill>
                      </a:endParaRPr>
                    </a:p>
                    <a:p>
                      <a:r>
                        <a:rPr kumimoji="1" lang="ja-JP" altLang="en-US" sz="1400" dirty="0">
                          <a:solidFill>
                            <a:schemeClr val="tx1"/>
                          </a:solidFill>
                        </a:rPr>
                        <a:t>改築　</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solidFill>
                            <a:srgbClr val="FF0000"/>
                          </a:solidFill>
                        </a:rPr>
                        <a:t>1.6㎞/</a:t>
                      </a:r>
                      <a:r>
                        <a:rPr kumimoji="1" lang="ja-JP" altLang="en-US" sz="1400" b="1" dirty="0">
                          <a:solidFill>
                            <a:srgbClr val="FF0000"/>
                          </a:solidFill>
                        </a:rPr>
                        <a:t>年</a:t>
                      </a:r>
                      <a:endParaRPr kumimoji="1" lang="en-US" altLang="ja-JP" sz="1400" b="1" dirty="0">
                        <a:solidFill>
                          <a:srgbClr val="FF0000"/>
                        </a:solidFill>
                      </a:endParaRPr>
                    </a:p>
                    <a:p>
                      <a:r>
                        <a:rPr kumimoji="1" lang="ja-JP" altLang="en-US" sz="1400" b="1" dirty="0">
                          <a:solidFill>
                            <a:srgbClr val="FF0000"/>
                          </a:solidFill>
                        </a:rPr>
                        <a:t>（</a:t>
                      </a:r>
                      <a:r>
                        <a:rPr kumimoji="1" lang="en-US" altLang="ja-JP" sz="1400" b="1" dirty="0">
                          <a:solidFill>
                            <a:srgbClr val="FF0000"/>
                          </a:solidFill>
                        </a:rPr>
                        <a:t>237</a:t>
                      </a:r>
                      <a:r>
                        <a:rPr kumimoji="1" lang="ja-JP" altLang="en-US" sz="1400" b="1" dirty="0">
                          <a:solidFill>
                            <a:srgbClr val="FF0000"/>
                          </a:solidFill>
                        </a:rPr>
                        <a:t>百万円</a:t>
                      </a:r>
                      <a:r>
                        <a:rPr kumimoji="1" lang="en-US" altLang="ja-JP" sz="1400" b="1" dirty="0">
                          <a:solidFill>
                            <a:srgbClr val="FF0000"/>
                          </a:solidFill>
                        </a:rPr>
                        <a:t>/</a:t>
                      </a:r>
                      <a:r>
                        <a:rPr kumimoji="1" lang="ja-JP" altLang="en-US" sz="1400" b="1" dirty="0">
                          <a:solidFill>
                            <a:srgbClr val="FF0000"/>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solidFill>
                            <a:srgbClr val="FF0000"/>
                          </a:solidFill>
                        </a:rPr>
                        <a:t>2.9㎞/</a:t>
                      </a:r>
                      <a:r>
                        <a:rPr kumimoji="1" lang="ja-JP" altLang="en-US" sz="1400" b="1" dirty="0">
                          <a:solidFill>
                            <a:srgbClr val="FF0000"/>
                          </a:solidFill>
                        </a:rPr>
                        <a:t>年</a:t>
                      </a:r>
                      <a:endParaRPr kumimoji="1" lang="en-US" altLang="ja-JP" sz="1400" b="1" dirty="0">
                        <a:solidFill>
                          <a:srgbClr val="FF0000"/>
                        </a:solidFill>
                      </a:endParaRPr>
                    </a:p>
                    <a:p>
                      <a:r>
                        <a:rPr kumimoji="1" lang="ja-JP" altLang="en-US" sz="1400" b="1" dirty="0">
                          <a:solidFill>
                            <a:srgbClr val="FF0000"/>
                          </a:solidFill>
                        </a:rPr>
                        <a:t>（</a:t>
                      </a:r>
                      <a:r>
                        <a:rPr kumimoji="1" lang="en-US" altLang="ja-JP" sz="1400" b="1" dirty="0">
                          <a:solidFill>
                            <a:srgbClr val="FF0000"/>
                          </a:solidFill>
                        </a:rPr>
                        <a:t>453</a:t>
                      </a:r>
                      <a:r>
                        <a:rPr kumimoji="1" lang="ja-JP" altLang="en-US" sz="1400" b="1" dirty="0">
                          <a:solidFill>
                            <a:srgbClr val="FF0000"/>
                          </a:solidFill>
                        </a:rPr>
                        <a:t>百万円</a:t>
                      </a:r>
                      <a:r>
                        <a:rPr kumimoji="1" lang="en-US" altLang="ja-JP" sz="1400" b="1" dirty="0">
                          <a:solidFill>
                            <a:srgbClr val="FF0000"/>
                          </a:solidFill>
                        </a:rPr>
                        <a:t>/</a:t>
                      </a:r>
                      <a:r>
                        <a:rPr kumimoji="1" lang="ja-JP" altLang="en-US" sz="1400" b="1" dirty="0">
                          <a:solidFill>
                            <a:srgbClr val="FF0000"/>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solidFill>
                            <a:srgbClr val="FF0000"/>
                          </a:solidFill>
                        </a:rPr>
                        <a:t>3.6㎞/</a:t>
                      </a:r>
                      <a:r>
                        <a:rPr kumimoji="1" lang="ja-JP" altLang="en-US" sz="1400" b="1" dirty="0">
                          <a:solidFill>
                            <a:srgbClr val="FF0000"/>
                          </a:solidFill>
                        </a:rPr>
                        <a:t>年</a:t>
                      </a:r>
                      <a:endParaRPr kumimoji="1" lang="en-US" altLang="ja-JP" sz="1400" b="1" dirty="0">
                        <a:solidFill>
                          <a:srgbClr val="FF0000"/>
                        </a:solidFill>
                      </a:endParaRPr>
                    </a:p>
                    <a:p>
                      <a:r>
                        <a:rPr kumimoji="1" lang="ja-JP" altLang="en-US" sz="1400" b="1" dirty="0">
                          <a:solidFill>
                            <a:srgbClr val="FF0000"/>
                          </a:solidFill>
                        </a:rPr>
                        <a:t>（</a:t>
                      </a:r>
                      <a:r>
                        <a:rPr kumimoji="1" lang="en-US" altLang="ja-JP" sz="1400" b="1" dirty="0">
                          <a:solidFill>
                            <a:srgbClr val="FF0000"/>
                          </a:solidFill>
                        </a:rPr>
                        <a:t>575</a:t>
                      </a:r>
                      <a:r>
                        <a:rPr kumimoji="1" lang="ja-JP" altLang="en-US" sz="1400" b="1" dirty="0">
                          <a:solidFill>
                            <a:srgbClr val="FF0000"/>
                          </a:solidFill>
                        </a:rPr>
                        <a:t>百万円</a:t>
                      </a:r>
                      <a:r>
                        <a:rPr kumimoji="1" lang="en-US" altLang="ja-JP" sz="1400" b="1" dirty="0">
                          <a:solidFill>
                            <a:srgbClr val="FF0000"/>
                          </a:solidFill>
                        </a:rPr>
                        <a:t>/</a:t>
                      </a:r>
                      <a:r>
                        <a:rPr kumimoji="1" lang="ja-JP" altLang="en-US" sz="1400" b="1" dirty="0">
                          <a:solidFill>
                            <a:srgbClr val="FF0000"/>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solidFill>
                            <a:srgbClr val="FF0000"/>
                          </a:solidFill>
                        </a:rPr>
                        <a:t>2.5㎞/</a:t>
                      </a:r>
                      <a:r>
                        <a:rPr kumimoji="1" lang="ja-JP" altLang="en-US" sz="1400" b="1" dirty="0">
                          <a:solidFill>
                            <a:srgbClr val="FF0000"/>
                          </a:solidFill>
                        </a:rPr>
                        <a:t>年</a:t>
                      </a:r>
                      <a:endParaRPr kumimoji="1" lang="en-US" altLang="ja-JP" sz="1400" b="1" dirty="0">
                        <a:solidFill>
                          <a:srgbClr val="FF0000"/>
                        </a:solidFill>
                      </a:endParaRPr>
                    </a:p>
                    <a:p>
                      <a:r>
                        <a:rPr kumimoji="1" lang="ja-JP" altLang="en-US" sz="1400" b="1" dirty="0">
                          <a:solidFill>
                            <a:srgbClr val="FF0000"/>
                          </a:solidFill>
                        </a:rPr>
                        <a:t>（</a:t>
                      </a:r>
                      <a:r>
                        <a:rPr kumimoji="1" lang="en-US" altLang="ja-JP" sz="1400" b="1" dirty="0">
                          <a:solidFill>
                            <a:srgbClr val="FF0000"/>
                          </a:solidFill>
                        </a:rPr>
                        <a:t>400</a:t>
                      </a:r>
                      <a:r>
                        <a:rPr kumimoji="1" lang="ja-JP" altLang="en-US" sz="1400" b="1" dirty="0">
                          <a:solidFill>
                            <a:srgbClr val="FF0000"/>
                          </a:solidFill>
                        </a:rPr>
                        <a:t>百万円</a:t>
                      </a:r>
                      <a:r>
                        <a:rPr kumimoji="1" lang="en-US" altLang="ja-JP" sz="1400" b="1" dirty="0">
                          <a:solidFill>
                            <a:srgbClr val="FF0000"/>
                          </a:solidFill>
                        </a:rPr>
                        <a:t>/</a:t>
                      </a:r>
                      <a:r>
                        <a:rPr kumimoji="1" lang="ja-JP" altLang="en-US" sz="1400" b="1" dirty="0">
                          <a:solidFill>
                            <a:srgbClr val="FF0000"/>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3129413"/>
                  </a:ext>
                </a:extLst>
              </a:tr>
              <a:tr h="419387">
                <a:tc>
                  <a:txBody>
                    <a:bodyPr/>
                    <a:lstStyle/>
                    <a:p>
                      <a:r>
                        <a:rPr lang="ja-JP" altLang="en-US" sz="1400" dirty="0"/>
                        <a:t>緊急度</a:t>
                      </a:r>
                      <a:endParaRPr lang="en-US" altLang="ja-JP" sz="1400" dirty="0"/>
                    </a:p>
                    <a:p>
                      <a:r>
                        <a:rPr lang="ja-JP" altLang="en-US" sz="1400" dirty="0"/>
                        <a:t>割合</a:t>
                      </a:r>
                      <a:r>
                        <a:rPr lang="en-US" altLang="ja-JP" sz="1400" dirty="0"/>
                        <a:t>※</a:t>
                      </a:r>
                      <a:endParaRPr lang="ja-JP" altLang="en-US" sz="1400" dirty="0"/>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ja-JP" sz="1400" dirty="0"/>
                        <a:t>0.77</a:t>
                      </a:r>
                      <a:endParaRPr lang="ja-JP" altLang="en-US" sz="1400" dirty="0"/>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ja-JP" sz="1400" dirty="0"/>
                        <a:t>0.25</a:t>
                      </a:r>
                      <a:endParaRPr lang="ja-JP" altLang="en-US" sz="1400" dirty="0"/>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ja-JP" sz="1400" dirty="0"/>
                        <a:t>0.00</a:t>
                      </a:r>
                      <a:endParaRPr lang="ja-JP" altLang="en-US" sz="1400" dirty="0"/>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ja-JP" sz="1400" dirty="0"/>
                        <a:t>0.38</a:t>
                      </a:r>
                      <a:endParaRPr lang="ja-JP" altLang="en-US" sz="1400" dirty="0"/>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0366467"/>
                  </a:ext>
                </a:extLst>
              </a:tr>
              <a:tr h="419387">
                <a:tc>
                  <a:txBody>
                    <a:bodyPr/>
                    <a:lstStyle/>
                    <a:p>
                      <a:r>
                        <a:rPr kumimoji="1" lang="ja-JP" altLang="en-US" sz="1400" dirty="0">
                          <a:solidFill>
                            <a:schemeClr val="tx1"/>
                          </a:solidFill>
                        </a:rPr>
                        <a:t>総改築</a:t>
                      </a:r>
                      <a:endParaRPr kumimoji="1" lang="en-US" altLang="ja-JP" sz="1400" dirty="0">
                        <a:solidFill>
                          <a:schemeClr val="tx1"/>
                        </a:solidFill>
                      </a:endParaRPr>
                    </a:p>
                    <a:p>
                      <a:r>
                        <a:rPr kumimoji="1" lang="ja-JP" altLang="en-US" sz="1400" dirty="0">
                          <a:solidFill>
                            <a:schemeClr val="tx1"/>
                          </a:solidFill>
                        </a:rPr>
                        <a:t>年数</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dirty="0">
                          <a:solidFill>
                            <a:schemeClr val="tx1"/>
                          </a:solidFill>
                        </a:rPr>
                        <a:t>465</a:t>
                      </a:r>
                      <a:r>
                        <a:rPr kumimoji="1" lang="ja-JP" altLang="en-US" sz="1400" dirty="0">
                          <a:solidFill>
                            <a:schemeClr val="tx1"/>
                          </a:solidFill>
                        </a:rPr>
                        <a:t>㎞</a:t>
                      </a:r>
                      <a:r>
                        <a:rPr kumimoji="1" lang="en-US" altLang="ja-JP" sz="1400" dirty="0">
                          <a:solidFill>
                            <a:schemeClr val="tx1"/>
                          </a:solidFill>
                        </a:rPr>
                        <a:t>÷1.6</a:t>
                      </a:r>
                      <a:r>
                        <a:rPr kumimoji="1" lang="ja-JP" altLang="en-US" sz="1400" dirty="0">
                          <a:solidFill>
                            <a:schemeClr val="tx1"/>
                          </a:solidFill>
                        </a:rPr>
                        <a:t>㎞</a:t>
                      </a:r>
                      <a:r>
                        <a:rPr kumimoji="1" lang="en-US" altLang="ja-JP" sz="1400" dirty="0">
                          <a:solidFill>
                            <a:schemeClr val="tx1"/>
                          </a:solidFill>
                        </a:rPr>
                        <a:t>/</a:t>
                      </a:r>
                      <a:r>
                        <a:rPr kumimoji="1" lang="ja-JP" altLang="en-US" sz="1400" dirty="0">
                          <a:solidFill>
                            <a:schemeClr val="tx1"/>
                          </a:solidFill>
                        </a:rPr>
                        <a:t>年</a:t>
                      </a:r>
                      <a:endParaRPr kumimoji="1" lang="en-US" altLang="ja-JP" sz="1400" dirty="0">
                        <a:solidFill>
                          <a:schemeClr val="tx1"/>
                        </a:solidFill>
                      </a:endParaRPr>
                    </a:p>
                    <a:p>
                      <a:r>
                        <a:rPr kumimoji="1" lang="ja-JP" altLang="en-US" sz="1400" dirty="0">
                          <a:solidFill>
                            <a:schemeClr val="tx1"/>
                          </a:solidFill>
                        </a:rPr>
                        <a:t>　≒</a:t>
                      </a:r>
                      <a:r>
                        <a:rPr kumimoji="1" lang="en-US" altLang="ja-JP" sz="1400" dirty="0">
                          <a:solidFill>
                            <a:schemeClr val="tx1"/>
                          </a:solidFill>
                        </a:rPr>
                        <a:t>291</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dirty="0">
                          <a:solidFill>
                            <a:schemeClr val="tx1"/>
                          </a:solidFill>
                        </a:rPr>
                        <a:t>465</a:t>
                      </a:r>
                      <a:r>
                        <a:rPr kumimoji="1" lang="ja-JP" altLang="en-US" sz="1400" dirty="0">
                          <a:solidFill>
                            <a:schemeClr val="tx1"/>
                          </a:solidFill>
                        </a:rPr>
                        <a:t>㎞</a:t>
                      </a:r>
                      <a:r>
                        <a:rPr kumimoji="1" lang="en-US" altLang="ja-JP" sz="1400" dirty="0">
                          <a:solidFill>
                            <a:schemeClr val="tx1"/>
                          </a:solidFill>
                        </a:rPr>
                        <a:t>÷2.9</a:t>
                      </a:r>
                      <a:r>
                        <a:rPr kumimoji="1" lang="ja-JP" altLang="en-US" sz="1400" dirty="0">
                          <a:solidFill>
                            <a:schemeClr val="tx1"/>
                          </a:solidFill>
                        </a:rPr>
                        <a:t>㎞</a:t>
                      </a:r>
                      <a:r>
                        <a:rPr kumimoji="1" lang="en-US" altLang="ja-JP" sz="1400" dirty="0">
                          <a:solidFill>
                            <a:schemeClr val="tx1"/>
                          </a:solidFill>
                        </a:rPr>
                        <a:t>/</a:t>
                      </a:r>
                      <a:r>
                        <a:rPr kumimoji="1" lang="ja-JP" altLang="en-US" sz="1400" dirty="0">
                          <a:solidFill>
                            <a:schemeClr val="tx1"/>
                          </a:solidFill>
                        </a:rPr>
                        <a:t>年</a:t>
                      </a:r>
                      <a:endParaRPr kumimoji="1" lang="en-US" altLang="ja-JP" sz="1400" dirty="0">
                        <a:solidFill>
                          <a:schemeClr val="tx1"/>
                        </a:solidFill>
                      </a:endParaRPr>
                    </a:p>
                    <a:p>
                      <a:r>
                        <a:rPr kumimoji="1" lang="ja-JP" altLang="en-US" sz="1400" dirty="0">
                          <a:solidFill>
                            <a:schemeClr val="tx1"/>
                          </a:solidFill>
                        </a:rPr>
                        <a:t>　≒</a:t>
                      </a:r>
                      <a:r>
                        <a:rPr kumimoji="1" lang="en-US" altLang="ja-JP" sz="1400" dirty="0">
                          <a:solidFill>
                            <a:schemeClr val="tx1"/>
                          </a:solidFill>
                        </a:rPr>
                        <a:t>160</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dirty="0">
                          <a:solidFill>
                            <a:schemeClr val="tx1"/>
                          </a:solidFill>
                        </a:rPr>
                        <a:t>465</a:t>
                      </a:r>
                      <a:r>
                        <a:rPr kumimoji="1" lang="ja-JP" altLang="en-US" sz="1400" dirty="0">
                          <a:solidFill>
                            <a:schemeClr val="tx1"/>
                          </a:solidFill>
                        </a:rPr>
                        <a:t>㎞</a:t>
                      </a:r>
                      <a:r>
                        <a:rPr kumimoji="1" lang="en-US" altLang="ja-JP" sz="1400" dirty="0">
                          <a:solidFill>
                            <a:schemeClr val="tx1"/>
                          </a:solidFill>
                        </a:rPr>
                        <a:t>÷3.6</a:t>
                      </a:r>
                      <a:r>
                        <a:rPr kumimoji="1" lang="ja-JP" altLang="en-US" sz="1400" dirty="0">
                          <a:solidFill>
                            <a:schemeClr val="tx1"/>
                          </a:solidFill>
                        </a:rPr>
                        <a:t>㎞</a:t>
                      </a:r>
                      <a:r>
                        <a:rPr kumimoji="1" lang="en-US" altLang="ja-JP" sz="1400" dirty="0">
                          <a:solidFill>
                            <a:schemeClr val="tx1"/>
                          </a:solidFill>
                        </a:rPr>
                        <a:t>/</a:t>
                      </a:r>
                      <a:r>
                        <a:rPr kumimoji="1" lang="ja-JP" altLang="en-US" sz="1400" dirty="0">
                          <a:solidFill>
                            <a:schemeClr val="tx1"/>
                          </a:solidFill>
                        </a:rPr>
                        <a:t>年</a:t>
                      </a:r>
                      <a:endParaRPr kumimoji="1" lang="en-US" altLang="ja-JP" sz="1400" dirty="0">
                        <a:solidFill>
                          <a:schemeClr val="tx1"/>
                        </a:solidFill>
                      </a:endParaRPr>
                    </a:p>
                    <a:p>
                      <a:r>
                        <a:rPr kumimoji="1" lang="ja-JP" altLang="en-US" sz="1400" dirty="0">
                          <a:solidFill>
                            <a:schemeClr val="tx1"/>
                          </a:solidFill>
                        </a:rPr>
                        <a:t>　≒</a:t>
                      </a:r>
                      <a:r>
                        <a:rPr kumimoji="1" lang="en-US" altLang="ja-JP" sz="1400" dirty="0">
                          <a:solidFill>
                            <a:schemeClr val="tx1"/>
                          </a:solidFill>
                        </a:rPr>
                        <a:t>129</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dirty="0">
                          <a:solidFill>
                            <a:schemeClr val="tx1"/>
                          </a:solidFill>
                        </a:rPr>
                        <a:t>465</a:t>
                      </a:r>
                      <a:r>
                        <a:rPr kumimoji="1" lang="ja-JP" altLang="en-US" sz="1400" dirty="0">
                          <a:solidFill>
                            <a:schemeClr val="tx1"/>
                          </a:solidFill>
                        </a:rPr>
                        <a:t>㎞</a:t>
                      </a:r>
                      <a:r>
                        <a:rPr kumimoji="1" lang="en-US" altLang="ja-JP" sz="1400" dirty="0">
                          <a:solidFill>
                            <a:schemeClr val="tx1"/>
                          </a:solidFill>
                        </a:rPr>
                        <a:t>÷2.5</a:t>
                      </a:r>
                      <a:r>
                        <a:rPr kumimoji="1" lang="ja-JP" altLang="en-US" sz="1400" dirty="0">
                          <a:solidFill>
                            <a:schemeClr val="tx1"/>
                          </a:solidFill>
                        </a:rPr>
                        <a:t>㎞</a:t>
                      </a:r>
                      <a:r>
                        <a:rPr kumimoji="1" lang="en-US" altLang="ja-JP" sz="1400" dirty="0">
                          <a:solidFill>
                            <a:schemeClr val="tx1"/>
                          </a:solidFill>
                        </a:rPr>
                        <a:t>/</a:t>
                      </a:r>
                      <a:r>
                        <a:rPr kumimoji="1" lang="ja-JP" altLang="en-US" sz="1400" dirty="0">
                          <a:solidFill>
                            <a:schemeClr val="tx1"/>
                          </a:solidFill>
                        </a:rPr>
                        <a:t>年</a:t>
                      </a:r>
                      <a:endParaRPr kumimoji="1" lang="en-US" altLang="ja-JP" sz="1400" dirty="0">
                        <a:solidFill>
                          <a:schemeClr val="tx1"/>
                        </a:solidFill>
                      </a:endParaRPr>
                    </a:p>
                    <a:p>
                      <a:r>
                        <a:rPr kumimoji="1" lang="ja-JP" altLang="en-US" sz="1400" dirty="0">
                          <a:solidFill>
                            <a:schemeClr val="tx1"/>
                          </a:solidFill>
                        </a:rPr>
                        <a:t>　≒</a:t>
                      </a:r>
                      <a:r>
                        <a:rPr kumimoji="1" lang="en-US" altLang="ja-JP" sz="1400" dirty="0">
                          <a:solidFill>
                            <a:schemeClr val="tx1"/>
                          </a:solidFill>
                        </a:rPr>
                        <a:t>186</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3430733"/>
                  </a:ext>
                </a:extLst>
              </a:tr>
              <a:tr h="419387">
                <a:tc>
                  <a:txBody>
                    <a:bodyPr/>
                    <a:lstStyle/>
                    <a:p>
                      <a:r>
                        <a:rPr kumimoji="1" lang="ja-JP" altLang="en-US" sz="1400" dirty="0">
                          <a:solidFill>
                            <a:schemeClr val="tx1"/>
                          </a:solidFill>
                        </a:rPr>
                        <a:t>耐用</a:t>
                      </a:r>
                      <a:endParaRPr kumimoji="1" lang="en-US" altLang="ja-JP" sz="1400" dirty="0">
                        <a:solidFill>
                          <a:schemeClr val="tx1"/>
                        </a:solidFill>
                      </a:endParaRPr>
                    </a:p>
                    <a:p>
                      <a:r>
                        <a:rPr kumimoji="1" lang="ja-JP" altLang="en-US" sz="1400" dirty="0">
                          <a:solidFill>
                            <a:schemeClr val="tx1"/>
                          </a:solidFill>
                        </a:rPr>
                        <a:t>年数</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algn="ctr"/>
                      <a:r>
                        <a:rPr kumimoji="1" lang="ja-JP" altLang="en-US" sz="1400" dirty="0">
                          <a:solidFill>
                            <a:schemeClr val="tx1"/>
                          </a:solidFill>
                        </a:rPr>
                        <a:t>管路施設の標準耐用年数：</a:t>
                      </a:r>
                      <a:r>
                        <a:rPr kumimoji="1" lang="en-US" altLang="ja-JP" sz="1400" dirty="0">
                          <a:solidFill>
                            <a:schemeClr val="tx1"/>
                          </a:solidFill>
                        </a:rPr>
                        <a:t>50</a:t>
                      </a:r>
                      <a:r>
                        <a:rPr kumimoji="1" lang="ja-JP" altLang="en-US" sz="1400" dirty="0">
                          <a:solidFill>
                            <a:schemeClr val="tx1"/>
                          </a:solidFill>
                        </a:rPr>
                        <a:t>年</a:t>
                      </a:r>
                      <a:endParaRPr kumimoji="1" lang="en-US" altLang="ja-JP" sz="1400" dirty="0">
                        <a:solidFill>
                          <a:schemeClr val="tx1"/>
                        </a:solidFill>
                      </a:endParaRPr>
                    </a:p>
                    <a:p>
                      <a:pPr algn="ctr"/>
                      <a:r>
                        <a:rPr kumimoji="1" lang="ja-JP" altLang="en-US" sz="1400" dirty="0">
                          <a:solidFill>
                            <a:schemeClr val="tx1"/>
                          </a:solidFill>
                        </a:rPr>
                        <a:t>管路施設の目標耐用年数：</a:t>
                      </a:r>
                      <a:r>
                        <a:rPr kumimoji="1" lang="en-US" altLang="ja-JP" sz="1400" dirty="0">
                          <a:solidFill>
                            <a:schemeClr val="tx1"/>
                          </a:solidFill>
                        </a:rPr>
                        <a:t>75</a:t>
                      </a:r>
                      <a:r>
                        <a:rPr kumimoji="1" lang="ja-JP" altLang="en-US" sz="1400" dirty="0">
                          <a:solidFill>
                            <a:schemeClr val="tx1"/>
                          </a:solidFill>
                        </a:rPr>
                        <a:t>年</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55567733"/>
                  </a:ext>
                </a:extLst>
              </a:tr>
              <a:tr h="465050">
                <a:tc>
                  <a:txBody>
                    <a:bodyPr/>
                    <a:lstStyle/>
                    <a:p>
                      <a:r>
                        <a:rPr kumimoji="1" lang="ja-JP" altLang="en-US" sz="1400" dirty="0">
                          <a:solidFill>
                            <a:schemeClr val="tx1"/>
                          </a:solidFill>
                        </a:rPr>
                        <a:t>使用料改定率</a:t>
                      </a: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solidFill>
                            <a:srgbClr val="FF0000"/>
                          </a:solidFill>
                        </a:rPr>
                        <a:t>28%</a:t>
                      </a:r>
                      <a:endParaRPr kumimoji="1" lang="ja-JP" altLang="en-US" sz="1400" b="1" dirty="0">
                        <a:solidFill>
                          <a:srgbClr val="FF0000"/>
                        </a:solidFill>
                      </a:endParaRP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solidFill>
                            <a:srgbClr val="FF0000"/>
                          </a:solidFill>
                        </a:rPr>
                        <a:t>33%</a:t>
                      </a:r>
                      <a:endParaRPr kumimoji="1" lang="ja-JP" altLang="en-US" sz="1400" b="1" dirty="0">
                        <a:solidFill>
                          <a:srgbClr val="FF0000"/>
                        </a:solidFill>
                      </a:endParaRP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solidFill>
                            <a:srgbClr val="FF0000"/>
                          </a:solidFill>
                        </a:rPr>
                        <a:t>34%</a:t>
                      </a:r>
                      <a:endParaRPr kumimoji="1" lang="ja-JP" altLang="en-US" sz="1400" b="1" dirty="0">
                        <a:solidFill>
                          <a:srgbClr val="FF0000"/>
                        </a:solidFill>
                      </a:endParaRP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solidFill>
                            <a:srgbClr val="FF0000"/>
                          </a:solidFill>
                        </a:rPr>
                        <a:t>32%</a:t>
                      </a:r>
                      <a:endParaRPr kumimoji="1" lang="ja-JP" altLang="en-US" sz="1400" b="1" dirty="0">
                        <a:solidFill>
                          <a:srgbClr val="FF0000"/>
                        </a:solidFill>
                      </a:endParaRPr>
                    </a:p>
                  </a:txBody>
                  <a:tcPr marL="36000" marR="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8280724"/>
                  </a:ext>
                </a:extLst>
              </a:tr>
            </a:tbl>
          </a:graphicData>
        </a:graphic>
      </p:graphicFrame>
      <p:sp>
        <p:nvSpPr>
          <p:cNvPr id="5" name="テキスト ボックス 4">
            <a:extLst>
              <a:ext uri="{FF2B5EF4-FFF2-40B4-BE49-F238E27FC236}">
                <a16:creationId xmlns:a16="http://schemas.microsoft.com/office/drawing/2014/main" id="{48AED7D1-88C0-5A50-84F4-1ACB0996970E}"/>
              </a:ext>
            </a:extLst>
          </p:cNvPr>
          <p:cNvSpPr txBox="1"/>
          <p:nvPr/>
        </p:nvSpPr>
        <p:spPr>
          <a:xfrm>
            <a:off x="461428" y="6344204"/>
            <a:ext cx="5344733" cy="276999"/>
          </a:xfrm>
          <a:prstGeom prst="rect">
            <a:avLst/>
          </a:prstGeom>
          <a:noFill/>
        </p:spPr>
        <p:txBody>
          <a:bodyPr wrap="none" rtlCol="0">
            <a:spAutoFit/>
          </a:bodyPr>
          <a:lstStyle/>
          <a:p>
            <a:r>
              <a:rPr kumimoji="1" lang="en-US" altLang="ja-JP" sz="1200" dirty="0"/>
              <a:t>※</a:t>
            </a:r>
            <a:r>
              <a:rPr kumimoji="1" lang="ja-JP" altLang="en-US" sz="1200" dirty="0"/>
              <a:t>緊急度割合：総延長に対する</a:t>
            </a:r>
            <a:r>
              <a:rPr kumimoji="1" lang="en-US" altLang="ja-JP" sz="1200" dirty="0"/>
              <a:t>100</a:t>
            </a:r>
            <a:r>
              <a:rPr kumimoji="1" lang="ja-JP" altLang="en-US" sz="1200" dirty="0"/>
              <a:t>年後の緊急度</a:t>
            </a:r>
            <a:r>
              <a:rPr kumimoji="1" lang="en-US" altLang="ja-JP" sz="1200" dirty="0"/>
              <a:t>Ⅰ</a:t>
            </a:r>
            <a:r>
              <a:rPr kumimoji="1" lang="ja-JP" altLang="en-US" sz="1200" dirty="0"/>
              <a:t>及び緊急度</a:t>
            </a:r>
            <a:r>
              <a:rPr kumimoji="1" lang="en-US" altLang="ja-JP" sz="1200" dirty="0"/>
              <a:t>Ⅱ</a:t>
            </a:r>
            <a:r>
              <a:rPr kumimoji="1" lang="ja-JP" altLang="en-US" sz="1200" dirty="0"/>
              <a:t>の延長割合</a:t>
            </a:r>
          </a:p>
        </p:txBody>
      </p:sp>
      <p:sp>
        <p:nvSpPr>
          <p:cNvPr id="6" name="正方形/長方形 5">
            <a:extLst>
              <a:ext uri="{FF2B5EF4-FFF2-40B4-BE49-F238E27FC236}">
                <a16:creationId xmlns:a16="http://schemas.microsoft.com/office/drawing/2014/main" id="{0BA34A6D-119D-17FB-6AC5-766AC595F8C4}"/>
              </a:ext>
            </a:extLst>
          </p:cNvPr>
          <p:cNvSpPr/>
          <p:nvPr/>
        </p:nvSpPr>
        <p:spPr>
          <a:xfrm>
            <a:off x="3057832" y="2412284"/>
            <a:ext cx="1809136" cy="3931920"/>
          </a:xfrm>
          <a:prstGeom prst="rect">
            <a:avLst/>
          </a:prstGeom>
          <a:noFill/>
          <a:ln w="317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7CA5C1E1-FC9D-6F94-8253-0C523EC28C00}"/>
              </a:ext>
            </a:extLst>
          </p:cNvPr>
          <p:cNvSpPr txBox="1"/>
          <p:nvPr/>
        </p:nvSpPr>
        <p:spPr>
          <a:xfrm>
            <a:off x="507115" y="949950"/>
            <a:ext cx="8125608" cy="923330"/>
          </a:xfrm>
          <a:prstGeom prst="rect">
            <a:avLst/>
          </a:prstGeom>
          <a:noFill/>
          <a:ln w="12700">
            <a:solidFill>
              <a:schemeClr val="tx1"/>
            </a:solidFill>
          </a:ln>
        </p:spPr>
        <p:txBody>
          <a:bodyPr wrap="square" rtlCol="0">
            <a:spAutoFit/>
          </a:bodyPr>
          <a:lstStyle/>
          <a:p>
            <a:r>
              <a:rPr kumimoji="1" lang="ja-JP" altLang="en-US" dirty="0"/>
              <a:t>前回</a:t>
            </a:r>
            <a:r>
              <a:rPr lang="ja-JP" altLang="en-US" dirty="0"/>
              <a:t>示した財政シミュレーション</a:t>
            </a:r>
            <a:r>
              <a:rPr kumimoji="1" lang="ja-JP" altLang="en-US" dirty="0"/>
              <a:t>の表では調査した距離数に対して、</a:t>
            </a:r>
            <a:r>
              <a:rPr kumimoji="1" lang="en-US" altLang="ja-JP" dirty="0"/>
              <a:t>1/2</a:t>
            </a:r>
            <a:r>
              <a:rPr kumimoji="1" lang="ja-JP" altLang="en-US" dirty="0"/>
              <a:t>の延長の</a:t>
            </a:r>
            <a:r>
              <a:rPr lang="ja-JP" altLang="en-US" dirty="0"/>
              <a:t>管渠</a:t>
            </a:r>
            <a:r>
              <a:rPr kumimoji="1" lang="ja-JP" altLang="en-US" dirty="0"/>
              <a:t>を改築する想定であったが、本市の過年度実績では改築を要する管渠の延長は調査した管渠の延長の</a:t>
            </a:r>
            <a:r>
              <a:rPr kumimoji="1" lang="en-US" altLang="ja-JP" dirty="0"/>
              <a:t>1/4</a:t>
            </a:r>
            <a:r>
              <a:rPr kumimoji="1" lang="ja-JP" altLang="en-US" dirty="0"/>
              <a:t>以下であったため、再計算を行った。</a:t>
            </a:r>
          </a:p>
        </p:txBody>
      </p:sp>
    </p:spTree>
    <p:extLst>
      <p:ext uri="{BB962C8B-B14F-4D97-AF65-F5344CB8AC3E}">
        <p14:creationId xmlns:p14="http://schemas.microsoft.com/office/powerpoint/2010/main" val="2314048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96ED8B-F34C-638E-F41C-8341C9F06696}"/>
            </a:ext>
          </a:extLst>
        </p:cNvPr>
        <p:cNvGrpSpPr/>
        <p:nvPr/>
      </p:nvGrpSpPr>
      <p:grpSpPr>
        <a:xfrm>
          <a:off x="0" y="0"/>
          <a:ext cx="0" cy="0"/>
          <a:chOff x="0" y="0"/>
          <a:chExt cx="0" cy="0"/>
        </a:xfrm>
      </p:grpSpPr>
      <p:pic>
        <p:nvPicPr>
          <p:cNvPr id="8" name="図 7">
            <a:extLst>
              <a:ext uri="{FF2B5EF4-FFF2-40B4-BE49-F238E27FC236}">
                <a16:creationId xmlns:a16="http://schemas.microsoft.com/office/drawing/2014/main" id="{AB713C33-726E-BAEE-5DCE-68D132F4C5D1}"/>
              </a:ext>
            </a:extLst>
          </p:cNvPr>
          <p:cNvPicPr>
            <a:picLocks noChangeAspect="1"/>
          </p:cNvPicPr>
          <p:nvPr/>
        </p:nvPicPr>
        <p:blipFill>
          <a:blip r:embed="rId3"/>
          <a:stretch>
            <a:fillRect/>
          </a:stretch>
        </p:blipFill>
        <p:spPr>
          <a:xfrm>
            <a:off x="507114" y="4290913"/>
            <a:ext cx="8273962" cy="2356250"/>
          </a:xfrm>
          <a:prstGeom prst="rect">
            <a:avLst/>
          </a:prstGeom>
        </p:spPr>
      </p:pic>
      <p:pic>
        <p:nvPicPr>
          <p:cNvPr id="2" name="図 1">
            <a:extLst>
              <a:ext uri="{FF2B5EF4-FFF2-40B4-BE49-F238E27FC236}">
                <a16:creationId xmlns:a16="http://schemas.microsoft.com/office/drawing/2014/main" id="{912D8F9F-2740-2FE2-8272-CB3FD7CC4756}"/>
              </a:ext>
            </a:extLst>
          </p:cNvPr>
          <p:cNvPicPr>
            <a:picLocks noChangeAspect="1"/>
          </p:cNvPicPr>
          <p:nvPr/>
        </p:nvPicPr>
        <p:blipFill>
          <a:blip r:embed="rId4"/>
          <a:stretch>
            <a:fillRect/>
          </a:stretch>
        </p:blipFill>
        <p:spPr>
          <a:xfrm>
            <a:off x="517275" y="1656640"/>
            <a:ext cx="8263801" cy="2300879"/>
          </a:xfrm>
          <a:prstGeom prst="rect">
            <a:avLst/>
          </a:prstGeom>
        </p:spPr>
      </p:pic>
      <p:sp>
        <p:nvSpPr>
          <p:cNvPr id="10" name="タイトル 9">
            <a:extLst>
              <a:ext uri="{FF2B5EF4-FFF2-40B4-BE49-F238E27FC236}">
                <a16:creationId xmlns:a16="http://schemas.microsoft.com/office/drawing/2014/main" id="{B93DB88E-6BDE-EF32-1065-9727E32E2460}"/>
              </a:ext>
            </a:extLst>
          </p:cNvPr>
          <p:cNvSpPr>
            <a:spLocks noGrp="1"/>
          </p:cNvSpPr>
          <p:nvPr>
            <p:ph type="title"/>
          </p:nvPr>
        </p:nvSpPr>
        <p:spPr/>
        <p:txBody>
          <a:bodyPr>
            <a:normAutofit/>
          </a:bodyPr>
          <a:lstStyle/>
          <a:p>
            <a:r>
              <a:rPr lang="ja-JP" altLang="en-US" sz="2400" b="1" dirty="0"/>
              <a:t>１．下水道使用料改定率の再設定</a:t>
            </a:r>
          </a:p>
        </p:txBody>
      </p:sp>
      <p:grpSp>
        <p:nvGrpSpPr>
          <p:cNvPr id="2131" name="グループ化 226">
            <a:extLst>
              <a:ext uri="{FF2B5EF4-FFF2-40B4-BE49-F238E27FC236}">
                <a16:creationId xmlns:a16="http://schemas.microsoft.com/office/drawing/2014/main" id="{E4D37359-52EB-A682-4F94-E4BEF0AD240A}"/>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36FB0573-0E8E-E239-CA0D-8B65183C51F8}"/>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BCA70084-C842-B849-EC87-DC00F65C8284}"/>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F13EBAC7-B150-9155-A5EA-139114971F5E}"/>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BC267982-77EC-424D-5D89-86199DFC9BFB}"/>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F06242FB-20DF-39C6-DC88-668E2079A62E}"/>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91D42630-2C9A-6232-012C-DEBC1195B858}"/>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5F88429C-54F7-9C97-92F1-286FB23B82B8}"/>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B8ACCD86-3068-D742-2F03-A33E237B6792}"/>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0833A2B4-3CC2-ECEE-CFF2-43E04B280B26}"/>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BDC92771-D29E-C1DC-8DB6-B3B60D83BF06}"/>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467E0E00-9645-AABF-4F54-4A4057188D54}"/>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568B4D41-093A-C0E7-32E9-7292F75C7934}"/>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6FDFE4CD-FC1C-1826-3DBF-8644CE28278A}"/>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DD50ED0A-5BF3-2F4D-C509-39BDE31FD6CB}"/>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A7E0EE63-9108-D9CF-2F37-EEA46B48E651}"/>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FCE2971C-0C7F-C80F-BB22-68FD251D9ED6}"/>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6BBFC2F8-B199-6594-F7AD-A976FAAC71E3}"/>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F7A175F9-61AC-1F71-8D4A-3BE85CB19F9B}"/>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A301D8D7-CF01-3199-0139-5E16DBFC7D48}"/>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3136EC4D-D561-1C58-F34E-0196E4BAAB06}"/>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76A81564-3D4B-8907-2470-3EEC45F8615C}"/>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6E3840BB-F36D-9C2A-4124-69AE3545C538}"/>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E6F4A63C-F887-4340-F490-774EDAC8CE08}"/>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8A79E8CA-AFAC-8F80-859E-2409B8CC8606}"/>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E0A3F733-5FA7-A10B-99BB-E892529A25FC}"/>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22692FE2-4353-7F73-2882-9AC5C5F4ED94}"/>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C5A2481B-2CA7-0386-7BCF-66EA12F0B941}"/>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674D5F36-0C1B-DD40-DF34-CDCB30649561}"/>
              </a:ext>
            </a:extLst>
          </p:cNvPr>
          <p:cNvSpPr>
            <a:spLocks noGrp="1"/>
          </p:cNvSpPr>
          <p:nvPr>
            <p:ph type="sldNum" sz="quarter" idx="12"/>
          </p:nvPr>
        </p:nvSpPr>
        <p:spPr/>
        <p:txBody>
          <a:bodyPr/>
          <a:lstStyle/>
          <a:p>
            <a:fld id="{7CBB2185-2232-4DD5-A47D-4275B0AED840}" type="slidenum">
              <a:rPr lang="ja-JP" altLang="en-US" smtClean="0"/>
              <a:pPr/>
              <a:t>4</a:t>
            </a:fld>
            <a:endParaRPr lang="ja-JP" altLang="en-US" dirty="0"/>
          </a:p>
        </p:txBody>
      </p:sp>
      <p:sp>
        <p:nvSpPr>
          <p:cNvPr id="7" name="テキスト ボックス 6">
            <a:extLst>
              <a:ext uri="{FF2B5EF4-FFF2-40B4-BE49-F238E27FC236}">
                <a16:creationId xmlns:a16="http://schemas.microsoft.com/office/drawing/2014/main" id="{47A8F92E-4519-3AFD-AF49-1FE2EA973CDE}"/>
              </a:ext>
            </a:extLst>
          </p:cNvPr>
          <p:cNvSpPr txBox="1"/>
          <p:nvPr/>
        </p:nvSpPr>
        <p:spPr>
          <a:xfrm>
            <a:off x="517276" y="1287308"/>
            <a:ext cx="8256230" cy="369332"/>
          </a:xfrm>
          <a:prstGeom prst="rect">
            <a:avLst/>
          </a:prstGeom>
          <a:solidFill>
            <a:schemeClr val="accent6">
              <a:lumMod val="20000"/>
              <a:lumOff val="80000"/>
            </a:schemeClr>
          </a:solidFill>
        </p:spPr>
        <p:txBody>
          <a:bodyPr wrap="square" rtlCol="0">
            <a:spAutoFit/>
          </a:bodyPr>
          <a:lstStyle/>
          <a:p>
            <a:r>
              <a:rPr lang="ja-JP" altLang="en-US" dirty="0"/>
              <a:t>改定率案２：対策緊急度の高い施設（緊急度</a:t>
            </a:r>
            <a:r>
              <a:rPr lang="en-US" altLang="ja-JP" dirty="0"/>
              <a:t>Ⅰ</a:t>
            </a:r>
            <a:r>
              <a:rPr lang="ja-JP" altLang="en-US" dirty="0"/>
              <a:t>）の対策を実施　　　　　　　　</a:t>
            </a:r>
          </a:p>
        </p:txBody>
      </p:sp>
      <p:sp>
        <p:nvSpPr>
          <p:cNvPr id="9" name="正方形/長方形 8">
            <a:extLst>
              <a:ext uri="{FF2B5EF4-FFF2-40B4-BE49-F238E27FC236}">
                <a16:creationId xmlns:a16="http://schemas.microsoft.com/office/drawing/2014/main" id="{742883C0-B5D0-1025-1CC5-F2D3916C9242}"/>
              </a:ext>
            </a:extLst>
          </p:cNvPr>
          <p:cNvSpPr/>
          <p:nvPr/>
        </p:nvSpPr>
        <p:spPr>
          <a:xfrm>
            <a:off x="6270283" y="1699064"/>
            <a:ext cx="930950" cy="1861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A5C4F481-9796-BE79-1558-0BBF9982ADDE}"/>
              </a:ext>
            </a:extLst>
          </p:cNvPr>
          <p:cNvSpPr txBox="1"/>
          <p:nvPr/>
        </p:nvSpPr>
        <p:spPr>
          <a:xfrm>
            <a:off x="507114" y="826059"/>
            <a:ext cx="8263801" cy="444994"/>
          </a:xfrm>
          <a:prstGeom prst="rect">
            <a:avLst/>
          </a:prstGeom>
          <a:noFill/>
          <a:ln>
            <a:solidFill>
              <a:schemeClr val="tx1"/>
            </a:solidFill>
          </a:ln>
        </p:spPr>
        <p:txBody>
          <a:bodyPr wrap="square">
            <a:spAutoFit/>
          </a:bodyPr>
          <a:lstStyle/>
          <a:p>
            <a:pPr>
              <a:lnSpc>
                <a:spcPts val="1400"/>
              </a:lnSpc>
            </a:pPr>
            <a:r>
              <a:rPr lang="ja-JP" altLang="en-US" sz="1000" b="1" dirty="0">
                <a:solidFill>
                  <a:srgbClr val="FF0000"/>
                </a:solidFill>
              </a:rPr>
              <a:t>緊急度</a:t>
            </a:r>
            <a:r>
              <a:rPr lang="en-US" altLang="ja-JP" sz="1000" b="1" dirty="0">
                <a:solidFill>
                  <a:srgbClr val="FF0000"/>
                </a:solidFill>
              </a:rPr>
              <a:t>Ⅰ</a:t>
            </a:r>
            <a:r>
              <a:rPr lang="en-US" altLang="ja-JP" sz="1000" dirty="0"/>
              <a:t> </a:t>
            </a:r>
            <a:r>
              <a:rPr lang="ja-JP" altLang="en-US" sz="1000" dirty="0"/>
              <a:t>： 速やかに措置が必要な場合　　　　　　　　　　　　　　　</a:t>
            </a:r>
            <a:r>
              <a:rPr lang="ja-JP" altLang="en-US" sz="1000" b="1" dirty="0">
                <a:solidFill>
                  <a:srgbClr val="FFC409"/>
                </a:solidFill>
              </a:rPr>
              <a:t>緊急度</a:t>
            </a:r>
            <a:r>
              <a:rPr lang="en-US" altLang="ja-JP" sz="1000" b="1" dirty="0">
                <a:solidFill>
                  <a:srgbClr val="FFC409"/>
                </a:solidFill>
              </a:rPr>
              <a:t>Ⅱ</a:t>
            </a:r>
            <a:r>
              <a:rPr lang="en-US" altLang="ja-JP" sz="1000" dirty="0"/>
              <a:t> </a:t>
            </a:r>
            <a:r>
              <a:rPr lang="ja-JP" altLang="en-US" sz="1000" dirty="0"/>
              <a:t>： 簡易な対応により必要な措置を</a:t>
            </a:r>
            <a:r>
              <a:rPr lang="en-US" altLang="ja-JP" sz="1000" dirty="0"/>
              <a:t>5 </a:t>
            </a:r>
            <a:r>
              <a:rPr lang="ja-JP" altLang="en-US" sz="1000" dirty="0"/>
              <a:t>年未満まで延長できる</a:t>
            </a:r>
            <a:endParaRPr lang="en-US" altLang="ja-JP" sz="1000" dirty="0"/>
          </a:p>
          <a:p>
            <a:pPr>
              <a:lnSpc>
                <a:spcPts val="1400"/>
              </a:lnSpc>
            </a:pPr>
            <a:r>
              <a:rPr lang="ja-JP" altLang="en-US" sz="1000" b="1" dirty="0">
                <a:solidFill>
                  <a:schemeClr val="accent3"/>
                </a:solidFill>
              </a:rPr>
              <a:t>緊急度</a:t>
            </a:r>
            <a:r>
              <a:rPr lang="en-US" altLang="ja-JP" sz="1000" b="1" dirty="0">
                <a:solidFill>
                  <a:schemeClr val="accent3"/>
                </a:solidFill>
              </a:rPr>
              <a:t>Ⅲ</a:t>
            </a:r>
            <a:r>
              <a:rPr lang="en-US" altLang="ja-JP" sz="1000" dirty="0"/>
              <a:t> </a:t>
            </a:r>
            <a:r>
              <a:rPr lang="ja-JP" altLang="en-US" sz="1000" dirty="0"/>
              <a:t>： 簡易な対応により必要な措置を</a:t>
            </a:r>
            <a:r>
              <a:rPr lang="en-US" altLang="ja-JP" sz="1000" dirty="0"/>
              <a:t>5 </a:t>
            </a:r>
            <a:r>
              <a:rPr lang="ja-JP" altLang="en-US" sz="1000" dirty="0"/>
              <a:t>年以上に延長できる　　　 </a:t>
            </a:r>
            <a:r>
              <a:rPr lang="ja-JP" altLang="en-US" sz="1000" b="1" dirty="0">
                <a:solidFill>
                  <a:schemeClr val="accent4"/>
                </a:solidFill>
              </a:rPr>
              <a:t>劣化なし </a:t>
            </a:r>
            <a:r>
              <a:rPr lang="ja-JP" altLang="en-US" sz="1000" dirty="0"/>
              <a:t>： 対応は不要</a:t>
            </a:r>
            <a:endParaRPr lang="en-US" altLang="ja-JP" sz="1000" dirty="0"/>
          </a:p>
        </p:txBody>
      </p:sp>
      <p:sp>
        <p:nvSpPr>
          <p:cNvPr id="13" name="正方形/長方形 12">
            <a:extLst>
              <a:ext uri="{FF2B5EF4-FFF2-40B4-BE49-F238E27FC236}">
                <a16:creationId xmlns:a16="http://schemas.microsoft.com/office/drawing/2014/main" id="{1FB291C0-28D7-3D7D-F060-9BD62FFBE410}"/>
              </a:ext>
            </a:extLst>
          </p:cNvPr>
          <p:cNvSpPr/>
          <p:nvPr/>
        </p:nvSpPr>
        <p:spPr>
          <a:xfrm>
            <a:off x="6270283" y="1732381"/>
            <a:ext cx="930950" cy="1861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48C1EB13-734B-3283-B37C-FAD30447FA98}"/>
              </a:ext>
            </a:extLst>
          </p:cNvPr>
          <p:cNvSpPr txBox="1"/>
          <p:nvPr/>
        </p:nvSpPr>
        <p:spPr>
          <a:xfrm>
            <a:off x="517275" y="3921581"/>
            <a:ext cx="8253640" cy="369332"/>
          </a:xfrm>
          <a:prstGeom prst="rect">
            <a:avLst/>
          </a:prstGeom>
          <a:solidFill>
            <a:schemeClr val="accent6">
              <a:lumMod val="20000"/>
              <a:lumOff val="80000"/>
            </a:schemeClr>
          </a:solidFill>
        </p:spPr>
        <p:txBody>
          <a:bodyPr wrap="square" rtlCol="0">
            <a:spAutoFit/>
          </a:bodyPr>
          <a:lstStyle/>
          <a:p>
            <a:r>
              <a:rPr lang="ja-JP" altLang="en-US" dirty="0"/>
              <a:t>改定率案３ ：対策が必要な施設（緊急度</a:t>
            </a:r>
            <a:r>
              <a:rPr lang="en-US" altLang="ja-JP" dirty="0"/>
              <a:t>Ⅰ</a:t>
            </a:r>
            <a:r>
              <a:rPr lang="ja-JP" altLang="en-US" dirty="0"/>
              <a:t>および</a:t>
            </a:r>
            <a:r>
              <a:rPr lang="en-US" altLang="ja-JP" dirty="0"/>
              <a:t>Ⅱ</a:t>
            </a:r>
            <a:r>
              <a:rPr lang="ja-JP" altLang="en-US" dirty="0"/>
              <a:t>）の対策を実施　　　　　</a:t>
            </a:r>
          </a:p>
        </p:txBody>
      </p:sp>
      <p:sp>
        <p:nvSpPr>
          <p:cNvPr id="15" name="正方形/長方形 14">
            <a:extLst>
              <a:ext uri="{FF2B5EF4-FFF2-40B4-BE49-F238E27FC236}">
                <a16:creationId xmlns:a16="http://schemas.microsoft.com/office/drawing/2014/main" id="{C7C9FA97-95C0-3728-A0E0-06465C9A0090}"/>
              </a:ext>
            </a:extLst>
          </p:cNvPr>
          <p:cNvSpPr/>
          <p:nvPr/>
        </p:nvSpPr>
        <p:spPr>
          <a:xfrm>
            <a:off x="6270283" y="4348480"/>
            <a:ext cx="930950" cy="1861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97905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F6F14-1717-13C1-38EA-8F53655C3C1E}"/>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F4A12499-4349-F3EA-AAF1-62AB410A507E}"/>
              </a:ext>
            </a:extLst>
          </p:cNvPr>
          <p:cNvSpPr>
            <a:spLocks noGrp="1"/>
          </p:cNvSpPr>
          <p:nvPr>
            <p:ph type="title"/>
          </p:nvPr>
        </p:nvSpPr>
        <p:spPr/>
        <p:txBody>
          <a:bodyPr>
            <a:normAutofit/>
          </a:bodyPr>
          <a:lstStyle/>
          <a:p>
            <a:r>
              <a:rPr lang="ja-JP" altLang="en-US" sz="2400" b="1" dirty="0"/>
              <a:t>２．下水道使用料体系の見直し</a:t>
            </a:r>
          </a:p>
        </p:txBody>
      </p:sp>
      <p:grpSp>
        <p:nvGrpSpPr>
          <p:cNvPr id="2131" name="グループ化 226">
            <a:extLst>
              <a:ext uri="{FF2B5EF4-FFF2-40B4-BE49-F238E27FC236}">
                <a16:creationId xmlns:a16="http://schemas.microsoft.com/office/drawing/2014/main" id="{CA110FFD-A5C4-7C2E-DDE3-5255F460B430}"/>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1510DD15-900A-603E-EC07-C5F1619F2E58}"/>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BD1E59F0-BC74-EDE4-1A86-9E165B421133}"/>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51D90978-D5E8-8554-148A-BEDCF72B7C5A}"/>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77105820-B136-D761-4E48-EE409AB1DB58}"/>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5F80C81F-94E8-D700-BF83-B75E8844B739}"/>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C413BA8B-885C-F5D6-4BB8-1A4A34D0ECB8}"/>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194D768F-A66D-EEA6-CE90-862550DD7445}"/>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4129A973-CA83-C62E-9563-53943DA7A3E2}"/>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600A6C77-7B2B-8F82-8D78-0A0E49453C14}"/>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A43CE8E4-A095-99F8-8C79-F0543C302EF6}"/>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182825D1-AC4B-444D-2C69-15F797022BF2}"/>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6525351B-7B2D-0649-D193-8957DE815D04}"/>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B0D72363-36B2-57DA-1FC7-2B4B782BF29D}"/>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02A252BB-7CD7-9326-0BA7-77C6CCB8211C}"/>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3159E3DE-AA0A-24D4-77A7-BC55B6116377}"/>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8425DA47-34FF-3CC3-C9D1-25A6B2B16A92}"/>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9A5D5483-C00D-EDD7-507F-0322FB0F7EC8}"/>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6A937F0E-08A9-D6E0-68F4-0F5C63F1BC4E}"/>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9A70940D-97F2-E98A-872F-17FFA0E3ECB7}"/>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B5E63B7D-695C-3DF7-73A7-B7067E4B0AC0}"/>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936A8B81-D4AA-FBDB-D9F5-7B7B4BB7E939}"/>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57EE4DA6-BF3D-704D-49EC-45BFD706BF40}"/>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6759A120-6A10-81D0-EA45-002F261A5534}"/>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080E41F5-95AA-8831-BD18-C439649DECDD}"/>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DC74A9CB-0F82-E275-BB7C-E938B8F0B7BF}"/>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B96B5416-39B0-20F2-5DB4-CA579FDF1A5D}"/>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8FA96555-8842-044D-7FC1-BE1043CAA23B}"/>
                </a:ext>
              </a:extLst>
            </p:cNvPr>
            <p:cNvGrpSpPr>
              <a:grpSpLocks/>
            </p:cNvGrpSpPr>
            <p:nvPr/>
          </p:nvGrpSpPr>
          <p:grpSpPr bwMode="auto">
            <a:xfrm>
              <a:off x="811" y="5562"/>
              <a:ext cx="1439" cy="468"/>
              <a:chOff x="811" y="5562"/>
              <a:chExt cx="1438" cy="468"/>
            </a:xfrm>
          </p:grpSpPr>
        </p:grpSp>
      </p:grpSp>
      <p:sp>
        <p:nvSpPr>
          <p:cNvPr id="6" name="テキスト ボックス 5">
            <a:extLst>
              <a:ext uri="{FF2B5EF4-FFF2-40B4-BE49-F238E27FC236}">
                <a16:creationId xmlns:a16="http://schemas.microsoft.com/office/drawing/2014/main" id="{6EBDE326-B809-5581-3DE7-5B2058D0CD94}"/>
              </a:ext>
            </a:extLst>
          </p:cNvPr>
          <p:cNvSpPr txBox="1"/>
          <p:nvPr/>
        </p:nvSpPr>
        <p:spPr>
          <a:xfrm>
            <a:off x="507115" y="936803"/>
            <a:ext cx="4945585" cy="461665"/>
          </a:xfrm>
          <a:prstGeom prst="rect">
            <a:avLst/>
          </a:prstGeom>
          <a:solidFill>
            <a:srgbClr val="008000"/>
          </a:solidFill>
          <a:ln>
            <a:noFill/>
          </a:ln>
        </p:spPr>
        <p:txBody>
          <a:bodyPr wrap="none" rtlCol="0" anchor="ctr" anchorCtr="0">
            <a:spAutoFit/>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２</a:t>
            </a:r>
            <a:r>
              <a:rPr kumimoji="1" lang="en-US" altLang="ja-JP" sz="2400" b="1" dirty="0">
                <a:solidFill>
                  <a:schemeClr val="bg1"/>
                </a:solidFill>
                <a:latin typeface="メイリオ" panose="020B0604030504040204" pitchFamily="50" charset="-128"/>
                <a:ea typeface="メイリオ" panose="020B0604030504040204" pitchFamily="50" charset="-128"/>
              </a:rPr>
              <a:t>-</a:t>
            </a:r>
            <a:r>
              <a:rPr lang="ja-JP" altLang="en-US" sz="2400" b="1" dirty="0">
                <a:solidFill>
                  <a:schemeClr val="bg1"/>
                </a:solidFill>
                <a:latin typeface="メイリオ" panose="020B0604030504040204" pitchFamily="50" charset="-128"/>
                <a:ea typeface="メイリオ" panose="020B0604030504040204" pitchFamily="50" charset="-128"/>
              </a:rPr>
              <a:t>１</a:t>
            </a:r>
            <a:r>
              <a:rPr kumimoji="1" lang="ja-JP" altLang="en-US" sz="2400" b="1" dirty="0">
                <a:solidFill>
                  <a:schemeClr val="bg1"/>
                </a:solidFill>
                <a:latin typeface="メイリオ" panose="020B0604030504040204" pitchFamily="50" charset="-128"/>
                <a:ea typeface="メイリオ" panose="020B0604030504040204" pitchFamily="50" charset="-128"/>
              </a:rPr>
              <a:t>　入間市の下水道使用料体系</a:t>
            </a:r>
          </a:p>
        </p:txBody>
      </p:sp>
      <p:sp>
        <p:nvSpPr>
          <p:cNvPr id="3" name="スライド番号プレースホルダー 2">
            <a:extLst>
              <a:ext uri="{FF2B5EF4-FFF2-40B4-BE49-F238E27FC236}">
                <a16:creationId xmlns:a16="http://schemas.microsoft.com/office/drawing/2014/main" id="{F1127609-897D-DB1C-EE86-58EB52B5D79E}"/>
              </a:ext>
            </a:extLst>
          </p:cNvPr>
          <p:cNvSpPr>
            <a:spLocks noGrp="1"/>
          </p:cNvSpPr>
          <p:nvPr>
            <p:ph type="sldNum" sz="quarter" idx="12"/>
          </p:nvPr>
        </p:nvSpPr>
        <p:spPr/>
        <p:txBody>
          <a:bodyPr/>
          <a:lstStyle/>
          <a:p>
            <a:fld id="{7CBB2185-2232-4DD5-A47D-4275B0AED840}" type="slidenum">
              <a:rPr lang="ja-JP" altLang="en-US" smtClean="0"/>
              <a:pPr/>
              <a:t>5</a:t>
            </a:fld>
            <a:endParaRPr lang="ja-JP" altLang="en-US" dirty="0"/>
          </a:p>
        </p:txBody>
      </p:sp>
      <p:sp>
        <p:nvSpPr>
          <p:cNvPr id="11" name="テキスト ボックス 10">
            <a:extLst>
              <a:ext uri="{FF2B5EF4-FFF2-40B4-BE49-F238E27FC236}">
                <a16:creationId xmlns:a16="http://schemas.microsoft.com/office/drawing/2014/main" id="{09F06F15-6676-F868-EEE0-AE06198D1698}"/>
              </a:ext>
            </a:extLst>
          </p:cNvPr>
          <p:cNvSpPr txBox="1"/>
          <p:nvPr/>
        </p:nvSpPr>
        <p:spPr>
          <a:xfrm>
            <a:off x="2174194" y="1610473"/>
            <a:ext cx="5043368"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現行の入間市の下水道使用料体系（</a:t>
            </a:r>
            <a:r>
              <a:rPr kumimoji="1" lang="en-US" altLang="ja-JP" sz="1600" b="1" dirty="0">
                <a:latin typeface="メイリオ" panose="020B0604030504040204" pitchFamily="50" charset="-128"/>
                <a:ea typeface="メイリオ" panose="020B0604030504040204" pitchFamily="50" charset="-128"/>
              </a:rPr>
              <a:t>2</a:t>
            </a:r>
            <a:r>
              <a:rPr kumimoji="1" lang="ja-JP" altLang="en-US" sz="1600" b="1" dirty="0">
                <a:latin typeface="メイリオ" panose="020B0604030504040204" pitchFamily="50" charset="-128"/>
                <a:ea typeface="メイリオ" panose="020B0604030504040204" pitchFamily="50" charset="-128"/>
              </a:rPr>
              <a:t>か月、税抜き）</a:t>
            </a:r>
          </a:p>
        </p:txBody>
      </p:sp>
      <p:graphicFrame>
        <p:nvGraphicFramePr>
          <p:cNvPr id="2" name="表 1">
            <a:extLst>
              <a:ext uri="{FF2B5EF4-FFF2-40B4-BE49-F238E27FC236}">
                <a16:creationId xmlns:a16="http://schemas.microsoft.com/office/drawing/2014/main" id="{5164C088-C3E1-F3DF-4185-D23BBBCD20D8}"/>
              </a:ext>
            </a:extLst>
          </p:cNvPr>
          <p:cNvGraphicFramePr>
            <a:graphicFrameLocks noGrp="1"/>
          </p:cNvGraphicFramePr>
          <p:nvPr>
            <p:extLst>
              <p:ext uri="{D42A27DB-BD31-4B8C-83A1-F6EECF244321}">
                <p14:modId xmlns:p14="http://schemas.microsoft.com/office/powerpoint/2010/main" val="2981060719"/>
              </p:ext>
            </p:extLst>
          </p:nvPr>
        </p:nvGraphicFramePr>
        <p:xfrm>
          <a:off x="871872" y="1949027"/>
          <a:ext cx="7400255" cy="4294057"/>
        </p:xfrm>
        <a:graphic>
          <a:graphicData uri="http://schemas.openxmlformats.org/drawingml/2006/table">
            <a:tbl>
              <a:tblPr/>
              <a:tblGrid>
                <a:gridCol w="2254273">
                  <a:extLst>
                    <a:ext uri="{9D8B030D-6E8A-4147-A177-3AD203B41FA5}">
                      <a16:colId xmlns:a16="http://schemas.microsoft.com/office/drawing/2014/main" val="790139331"/>
                    </a:ext>
                  </a:extLst>
                </a:gridCol>
                <a:gridCol w="3242122">
                  <a:extLst>
                    <a:ext uri="{9D8B030D-6E8A-4147-A177-3AD203B41FA5}">
                      <a16:colId xmlns:a16="http://schemas.microsoft.com/office/drawing/2014/main" val="3552819159"/>
                    </a:ext>
                  </a:extLst>
                </a:gridCol>
                <a:gridCol w="1903860">
                  <a:extLst>
                    <a:ext uri="{9D8B030D-6E8A-4147-A177-3AD203B41FA5}">
                      <a16:colId xmlns:a16="http://schemas.microsoft.com/office/drawing/2014/main" val="1280022853"/>
                    </a:ext>
                  </a:extLst>
                </a:gridCol>
              </a:tblGrid>
              <a:tr h="475992">
                <a:tc>
                  <a:txBody>
                    <a:bodyPr/>
                    <a:lstStyle/>
                    <a:p>
                      <a:pPr algn="ctr" latinLnBrk="1"/>
                      <a:r>
                        <a:rPr lang="ja-JP" altLang="en-US" sz="1800" b="1" dirty="0">
                          <a:solidFill>
                            <a:schemeClr val="bg1"/>
                          </a:solidFill>
                          <a:effectLst/>
                          <a:latin typeface="メイリオ" panose="020B0604030504040204" pitchFamily="50" charset="-128"/>
                          <a:ea typeface="メイリオ" panose="020B0604030504040204" pitchFamily="50" charset="-128"/>
                        </a:rPr>
                        <a:t>使用料区分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ja-JP" altLang="en-US" sz="1800" b="1" dirty="0">
                          <a:solidFill>
                            <a:schemeClr val="bg1"/>
                          </a:solidFill>
                          <a:effectLst/>
                          <a:latin typeface="メイリオ" panose="020B0604030504040204" pitchFamily="50" charset="-128"/>
                          <a:ea typeface="メイリオ" panose="020B0604030504040204" pitchFamily="50" charset="-128"/>
                        </a:rPr>
                        <a:t>汚水排除量（使用水量）：㎥</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zh-TW" altLang="en-US" sz="1800" b="1" dirty="0">
                          <a:solidFill>
                            <a:schemeClr val="bg1"/>
                          </a:solidFill>
                          <a:effectLst/>
                          <a:latin typeface="メイリオ" panose="020B0604030504040204" pitchFamily="50" charset="-128"/>
                          <a:ea typeface="メイリオ" panose="020B0604030504040204" pitchFamily="50" charset="-128"/>
                        </a:rPr>
                        <a:t>使用料基準額</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2389334247"/>
                  </a:ext>
                </a:extLst>
              </a:tr>
              <a:tr h="475992">
                <a:tc>
                  <a:txBody>
                    <a:bodyPr/>
                    <a:lstStyle/>
                    <a:p>
                      <a:pPr latinLnBrk="1"/>
                      <a:r>
                        <a:rPr lang="ja-JP" altLang="en-US" sz="1800" dirty="0">
                          <a:effectLst/>
                          <a:latin typeface="メイリオ" panose="020B0604030504040204" pitchFamily="50" charset="-128"/>
                          <a:ea typeface="メイリオ" panose="020B0604030504040204" pitchFamily="50" charset="-128"/>
                        </a:rPr>
                        <a:t>基本使用料</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20</a:t>
                      </a:r>
                      <a:r>
                        <a:rPr lang="ja-JP" altLang="en-US" sz="1800" dirty="0">
                          <a:effectLst/>
                          <a:latin typeface="メイリオ" panose="020B0604030504040204" pitchFamily="50" charset="-128"/>
                          <a:ea typeface="メイリオ" panose="020B0604030504040204" pitchFamily="50" charset="-128"/>
                        </a:rPr>
                        <a:t>㎥まで</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1400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30575254"/>
                  </a:ext>
                </a:extLst>
              </a:tr>
              <a:tr h="475992">
                <a:tc rowSpan="7">
                  <a:txBody>
                    <a:bodyPr/>
                    <a:lstStyle/>
                    <a:p>
                      <a:pPr latinLnBrk="1"/>
                      <a:r>
                        <a:rPr lang="ja-JP" altLang="en-US" sz="1800" dirty="0">
                          <a:effectLst/>
                          <a:latin typeface="メイリオ" panose="020B0604030504040204" pitchFamily="50" charset="-128"/>
                          <a:ea typeface="メイリオ" panose="020B0604030504040204" pitchFamily="50" charset="-128"/>
                        </a:rPr>
                        <a:t>従量使用料</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20</a:t>
                      </a:r>
                      <a:r>
                        <a:rPr lang="ja-JP" altLang="en-US" sz="1800" dirty="0">
                          <a:effectLst/>
                          <a:latin typeface="メイリオ" panose="020B0604030504040204" pitchFamily="50" charset="-128"/>
                          <a:ea typeface="メイリオ" panose="020B0604030504040204" pitchFamily="50" charset="-128"/>
                        </a:rPr>
                        <a:t>㎥を超え</a:t>
                      </a:r>
                      <a:r>
                        <a:rPr lang="en-US" altLang="ja-JP" sz="1800" dirty="0">
                          <a:effectLst/>
                          <a:latin typeface="メイリオ" panose="020B0604030504040204" pitchFamily="50" charset="-128"/>
                          <a:ea typeface="メイリオ" panose="020B0604030504040204" pitchFamily="50" charset="-128"/>
                        </a:rPr>
                        <a:t>40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95</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28783802"/>
                  </a:ext>
                </a:extLst>
              </a:tr>
              <a:tr h="475992">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40</a:t>
                      </a:r>
                      <a:r>
                        <a:rPr lang="ja-JP" altLang="en-US" sz="1800" dirty="0">
                          <a:effectLst/>
                          <a:latin typeface="メイリオ" panose="020B0604030504040204" pitchFamily="50" charset="-128"/>
                          <a:ea typeface="メイリオ" panose="020B0604030504040204" pitchFamily="50" charset="-128"/>
                        </a:rPr>
                        <a:t>㎥を超え</a:t>
                      </a:r>
                      <a:r>
                        <a:rPr lang="en-US" altLang="ja-JP" sz="1800" dirty="0">
                          <a:effectLst/>
                          <a:latin typeface="メイリオ" panose="020B0604030504040204" pitchFamily="50" charset="-128"/>
                          <a:ea typeface="メイリオ" panose="020B0604030504040204" pitchFamily="50" charset="-128"/>
                        </a:rPr>
                        <a:t>60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105</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97725100"/>
                  </a:ext>
                </a:extLst>
              </a:tr>
              <a:tr h="475992">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60</a:t>
                      </a:r>
                      <a:r>
                        <a:rPr lang="ja-JP" altLang="en-US" sz="1800" dirty="0">
                          <a:effectLst/>
                          <a:latin typeface="メイリオ" panose="020B0604030504040204" pitchFamily="50" charset="-128"/>
                          <a:ea typeface="メイリオ" panose="020B0604030504040204" pitchFamily="50" charset="-128"/>
                        </a:rPr>
                        <a:t>㎥を超え</a:t>
                      </a:r>
                      <a:r>
                        <a:rPr lang="en-US" altLang="ja-JP" sz="1800" dirty="0">
                          <a:effectLst/>
                          <a:latin typeface="メイリオ" panose="020B0604030504040204" pitchFamily="50" charset="-128"/>
                          <a:ea typeface="メイリオ" panose="020B0604030504040204" pitchFamily="50" charset="-128"/>
                        </a:rPr>
                        <a:t>100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120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69381148"/>
                  </a:ext>
                </a:extLst>
              </a:tr>
              <a:tr h="475992">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100</a:t>
                      </a:r>
                      <a:r>
                        <a:rPr lang="ja-JP" altLang="en-US" sz="1800" dirty="0">
                          <a:effectLst/>
                          <a:latin typeface="メイリオ" panose="020B0604030504040204" pitchFamily="50" charset="-128"/>
                          <a:ea typeface="メイリオ" panose="020B0604030504040204" pitchFamily="50" charset="-128"/>
                        </a:rPr>
                        <a:t>㎥を超え</a:t>
                      </a:r>
                      <a:r>
                        <a:rPr lang="en-US" altLang="ja-JP" sz="1800" dirty="0">
                          <a:effectLst/>
                          <a:latin typeface="メイリオ" panose="020B0604030504040204" pitchFamily="50" charset="-128"/>
                          <a:ea typeface="メイリオ" panose="020B0604030504040204" pitchFamily="50" charset="-128"/>
                        </a:rPr>
                        <a:t>200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130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799802487"/>
                  </a:ext>
                </a:extLst>
              </a:tr>
              <a:tr h="475992">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200</a:t>
                      </a:r>
                      <a:r>
                        <a:rPr lang="ja-JP" altLang="en-US" sz="1800" dirty="0">
                          <a:effectLst/>
                          <a:latin typeface="メイリオ" panose="020B0604030504040204" pitchFamily="50" charset="-128"/>
                          <a:ea typeface="メイリオ" panose="020B0604030504040204" pitchFamily="50" charset="-128"/>
                        </a:rPr>
                        <a:t>㎥を超え</a:t>
                      </a:r>
                      <a:r>
                        <a:rPr lang="en-US" altLang="ja-JP" sz="1800" dirty="0">
                          <a:effectLst/>
                          <a:latin typeface="メイリオ" panose="020B0604030504040204" pitchFamily="50" charset="-128"/>
                          <a:ea typeface="メイリオ" panose="020B0604030504040204" pitchFamily="50" charset="-128"/>
                        </a:rPr>
                        <a:t>400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145</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37130190"/>
                  </a:ext>
                </a:extLst>
              </a:tr>
              <a:tr h="486121">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400</a:t>
                      </a:r>
                      <a:r>
                        <a:rPr lang="ja-JP" altLang="en-US" sz="1800" dirty="0">
                          <a:effectLst/>
                          <a:latin typeface="メイリオ" panose="020B0604030504040204" pitchFamily="50" charset="-128"/>
                          <a:ea typeface="メイリオ" panose="020B0604030504040204" pitchFamily="50" charset="-128"/>
                        </a:rPr>
                        <a:t>㎥を超え</a:t>
                      </a:r>
                      <a:r>
                        <a:rPr lang="en-US" altLang="ja-JP" sz="1800" dirty="0">
                          <a:effectLst/>
                          <a:latin typeface="メイリオ" panose="020B0604030504040204" pitchFamily="50" charset="-128"/>
                          <a:ea typeface="メイリオ" panose="020B0604030504040204" pitchFamily="50" charset="-128"/>
                        </a:rPr>
                        <a:t>1000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170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436796866"/>
                  </a:ext>
                </a:extLst>
              </a:tr>
              <a:tr h="475992">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1000</a:t>
                      </a:r>
                      <a:r>
                        <a:rPr lang="ja-JP" altLang="en-US" sz="1800" dirty="0">
                          <a:effectLst/>
                          <a:latin typeface="メイリオ" panose="020B0604030504040204" pitchFamily="50" charset="-128"/>
                          <a:ea typeface="メイリオ" panose="020B0604030504040204" pitchFamily="50" charset="-128"/>
                        </a:rPr>
                        <a:t>㎥を超える分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190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56999568"/>
                  </a:ext>
                </a:extLst>
              </a:tr>
            </a:tbl>
          </a:graphicData>
        </a:graphic>
      </p:graphicFrame>
      <p:sp>
        <p:nvSpPr>
          <p:cNvPr id="5" name="正方形/長方形 4">
            <a:extLst>
              <a:ext uri="{FF2B5EF4-FFF2-40B4-BE49-F238E27FC236}">
                <a16:creationId xmlns:a16="http://schemas.microsoft.com/office/drawing/2014/main" id="{CFD6C85D-65E6-0B6A-87F2-4DC2D54EBAD9}"/>
              </a:ext>
            </a:extLst>
          </p:cNvPr>
          <p:cNvSpPr/>
          <p:nvPr/>
        </p:nvSpPr>
        <p:spPr>
          <a:xfrm>
            <a:off x="871872" y="2428240"/>
            <a:ext cx="7400255" cy="485109"/>
          </a:xfrm>
          <a:prstGeom prst="rect">
            <a:avLst/>
          </a:prstGeom>
          <a:noFill/>
          <a:ln w="349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吹き出し: 四角形 6">
            <a:extLst>
              <a:ext uri="{FF2B5EF4-FFF2-40B4-BE49-F238E27FC236}">
                <a16:creationId xmlns:a16="http://schemas.microsoft.com/office/drawing/2014/main" id="{258A5282-61D2-8D81-C1EB-7898B5CBF21E}"/>
              </a:ext>
            </a:extLst>
          </p:cNvPr>
          <p:cNvSpPr/>
          <p:nvPr/>
        </p:nvSpPr>
        <p:spPr>
          <a:xfrm>
            <a:off x="252076" y="3086238"/>
            <a:ext cx="2125364" cy="937122"/>
          </a:xfrm>
          <a:prstGeom prst="wedgeRectCallout">
            <a:avLst>
              <a:gd name="adj1" fmla="val 87539"/>
              <a:gd name="adj2" fmla="val -95624"/>
            </a:avLst>
          </a:prstGeom>
          <a:solidFill>
            <a:schemeClr val="bg1"/>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FF0000"/>
                </a:solidFill>
              </a:rPr>
              <a:t>20</a:t>
            </a:r>
            <a:r>
              <a:rPr kumimoji="1" lang="ja-JP" altLang="en-US" dirty="0">
                <a:solidFill>
                  <a:srgbClr val="FF0000"/>
                </a:solidFill>
              </a:rPr>
              <a:t>㎥以下の使用者に節水効果等が働きにくい体系</a:t>
            </a:r>
          </a:p>
        </p:txBody>
      </p:sp>
    </p:spTree>
    <p:extLst>
      <p:ext uri="{BB962C8B-B14F-4D97-AF65-F5344CB8AC3E}">
        <p14:creationId xmlns:p14="http://schemas.microsoft.com/office/powerpoint/2010/main" val="2787598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AA01C3-6677-DAF6-6867-AEA1B2D288A1}"/>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BB8EC75E-CBD5-9410-8DB0-549D45E4F83E}"/>
              </a:ext>
            </a:extLst>
          </p:cNvPr>
          <p:cNvSpPr>
            <a:spLocks noGrp="1"/>
          </p:cNvSpPr>
          <p:nvPr>
            <p:ph type="title"/>
          </p:nvPr>
        </p:nvSpPr>
        <p:spPr/>
        <p:txBody>
          <a:bodyPr>
            <a:normAutofit/>
          </a:bodyPr>
          <a:lstStyle/>
          <a:p>
            <a:r>
              <a:rPr lang="ja-JP" altLang="en-US" sz="2400" b="1" dirty="0"/>
              <a:t>２．下水道使用料体系の見直し</a:t>
            </a:r>
          </a:p>
        </p:txBody>
      </p:sp>
      <p:grpSp>
        <p:nvGrpSpPr>
          <p:cNvPr id="2131" name="グループ化 226">
            <a:extLst>
              <a:ext uri="{FF2B5EF4-FFF2-40B4-BE49-F238E27FC236}">
                <a16:creationId xmlns:a16="http://schemas.microsoft.com/office/drawing/2014/main" id="{FDC5E14C-5850-2326-4AB5-979260F0AD72}"/>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D0EFF528-F0BF-72DB-B678-97D98EE25DA1}"/>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2779F88B-47D7-D843-BAA3-1229CB0DB949}"/>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D8A36A0C-92A3-BE44-C6DB-C9BBBC50315C}"/>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8AB63141-51E7-9463-40E3-915689719967}"/>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B3B70E99-A4A1-356F-68B5-6F6B85154557}"/>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9C1B2ECE-AD5E-2AF2-D324-D5A8D265ED08}"/>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9BBD4A81-CAA5-2A36-78B1-08FF4736426E}"/>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C554EACE-A4B6-D41E-BE3C-2CBFB6B7734B}"/>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9A9BFF2F-FA5F-2A23-F37E-8B7653C96BA1}"/>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AE9568F5-B324-38EB-C562-61D022442D96}"/>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D19890A0-C324-7124-CD96-989E66B96CA1}"/>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816AE1F4-EFEC-1AEA-E335-3AE05BF07968}"/>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438A6932-59FB-958A-B5D0-A36E090059F4}"/>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B00A1E00-B1C3-AB23-55EA-23EF161431AD}"/>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F24B3414-5D5D-7B9B-D530-3E100A57F6AB}"/>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ADF7056F-089B-CB36-20F4-6DF2C0E75688}"/>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FE712FD9-4D81-F045-C242-F3E2D8872B71}"/>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EBD9DBC7-B7BF-3C8D-D58F-A0B11633D1A7}"/>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F06D44FA-B768-F307-EB0D-A83CE96253E6}"/>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34423B87-23B7-6D72-F8E3-E8E137F7BDDD}"/>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56C30EA3-DB75-3252-8DDD-2A5F6E36CF45}"/>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4258C1DB-42E8-BF5F-A218-327A8F480C71}"/>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186A54BF-D406-9F68-F657-914F1E7610DF}"/>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31C5B5E8-6AD7-A0D4-2C8F-E987B4D20600}"/>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7E847C48-9FEB-A9E4-DB81-76050E40A61B}"/>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C158AF14-FDE8-DA69-BD46-30B02CB0E0F7}"/>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472E2808-1E72-98DD-9E6F-96A129F262EF}"/>
                </a:ext>
              </a:extLst>
            </p:cNvPr>
            <p:cNvGrpSpPr>
              <a:grpSpLocks/>
            </p:cNvGrpSpPr>
            <p:nvPr/>
          </p:nvGrpSpPr>
          <p:grpSpPr bwMode="auto">
            <a:xfrm>
              <a:off x="811" y="5562"/>
              <a:ext cx="1439" cy="468"/>
              <a:chOff x="811" y="5562"/>
              <a:chExt cx="1438" cy="468"/>
            </a:xfrm>
          </p:grpSpPr>
        </p:grpSp>
      </p:grpSp>
      <p:sp>
        <p:nvSpPr>
          <p:cNvPr id="6" name="テキスト ボックス 5">
            <a:extLst>
              <a:ext uri="{FF2B5EF4-FFF2-40B4-BE49-F238E27FC236}">
                <a16:creationId xmlns:a16="http://schemas.microsoft.com/office/drawing/2014/main" id="{1A4BA65B-525B-7247-115D-D4BA9E498F1C}"/>
              </a:ext>
            </a:extLst>
          </p:cNvPr>
          <p:cNvSpPr txBox="1"/>
          <p:nvPr/>
        </p:nvSpPr>
        <p:spPr>
          <a:xfrm>
            <a:off x="507115" y="936803"/>
            <a:ext cx="5868914" cy="461665"/>
          </a:xfrm>
          <a:prstGeom prst="rect">
            <a:avLst/>
          </a:prstGeom>
          <a:solidFill>
            <a:srgbClr val="008000"/>
          </a:solidFill>
          <a:ln>
            <a:noFill/>
          </a:ln>
        </p:spPr>
        <p:txBody>
          <a:bodyPr wrap="none" rtlCol="0" anchor="ctr" anchorCtr="0">
            <a:spAutoFit/>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２</a:t>
            </a:r>
            <a:r>
              <a:rPr kumimoji="1" lang="en-US" altLang="ja-JP" sz="2400" b="1" dirty="0">
                <a:solidFill>
                  <a:schemeClr val="bg1"/>
                </a:solidFill>
                <a:latin typeface="メイリオ" panose="020B0604030504040204" pitchFamily="50" charset="-128"/>
                <a:ea typeface="メイリオ" panose="020B0604030504040204" pitchFamily="50" charset="-128"/>
              </a:rPr>
              <a:t>-</a:t>
            </a:r>
            <a:r>
              <a:rPr kumimoji="1" lang="ja-JP" altLang="en-US" sz="2400" b="1" dirty="0">
                <a:solidFill>
                  <a:schemeClr val="bg1"/>
                </a:solidFill>
                <a:latin typeface="メイリオ" panose="020B0604030504040204" pitchFamily="50" charset="-128"/>
                <a:ea typeface="メイリオ" panose="020B0604030504040204" pitchFamily="50" charset="-128"/>
              </a:rPr>
              <a:t>３　下水道使用料体系の見直し（案）</a:t>
            </a:r>
          </a:p>
        </p:txBody>
      </p:sp>
      <p:sp>
        <p:nvSpPr>
          <p:cNvPr id="3" name="スライド番号プレースホルダー 2">
            <a:extLst>
              <a:ext uri="{FF2B5EF4-FFF2-40B4-BE49-F238E27FC236}">
                <a16:creationId xmlns:a16="http://schemas.microsoft.com/office/drawing/2014/main" id="{6C6D30E1-D381-EBF7-336E-CEE7FB595521}"/>
              </a:ext>
            </a:extLst>
          </p:cNvPr>
          <p:cNvSpPr>
            <a:spLocks noGrp="1"/>
          </p:cNvSpPr>
          <p:nvPr>
            <p:ph type="sldNum" sz="quarter" idx="12"/>
          </p:nvPr>
        </p:nvSpPr>
        <p:spPr/>
        <p:txBody>
          <a:bodyPr/>
          <a:lstStyle/>
          <a:p>
            <a:fld id="{7CBB2185-2232-4DD5-A47D-4275B0AED840}" type="slidenum">
              <a:rPr lang="ja-JP" altLang="en-US" smtClean="0"/>
              <a:pPr/>
              <a:t>6</a:t>
            </a:fld>
            <a:endParaRPr lang="ja-JP" altLang="en-US" dirty="0"/>
          </a:p>
        </p:txBody>
      </p:sp>
      <p:sp>
        <p:nvSpPr>
          <p:cNvPr id="11" name="テキスト ボックス 10">
            <a:extLst>
              <a:ext uri="{FF2B5EF4-FFF2-40B4-BE49-F238E27FC236}">
                <a16:creationId xmlns:a16="http://schemas.microsoft.com/office/drawing/2014/main" id="{8F2691FA-3B9F-2598-7B2B-1BFF4B5F11FD}"/>
              </a:ext>
            </a:extLst>
          </p:cNvPr>
          <p:cNvSpPr txBox="1"/>
          <p:nvPr/>
        </p:nvSpPr>
        <p:spPr>
          <a:xfrm>
            <a:off x="1907329" y="2308880"/>
            <a:ext cx="5658921"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見直しのベースとなる下水道使用料体系（</a:t>
            </a:r>
            <a:r>
              <a:rPr kumimoji="1" lang="en-US" altLang="ja-JP" sz="1600" b="1" dirty="0">
                <a:latin typeface="メイリオ" panose="020B0604030504040204" pitchFamily="50" charset="-128"/>
                <a:ea typeface="メイリオ" panose="020B0604030504040204" pitchFamily="50" charset="-128"/>
              </a:rPr>
              <a:t>2</a:t>
            </a:r>
            <a:r>
              <a:rPr kumimoji="1" lang="ja-JP" altLang="en-US" sz="1600" b="1" dirty="0">
                <a:latin typeface="メイリオ" panose="020B0604030504040204" pitchFamily="50" charset="-128"/>
                <a:ea typeface="メイリオ" panose="020B0604030504040204" pitchFamily="50" charset="-128"/>
              </a:rPr>
              <a:t>か月、税抜き）</a:t>
            </a:r>
          </a:p>
        </p:txBody>
      </p:sp>
      <p:graphicFrame>
        <p:nvGraphicFramePr>
          <p:cNvPr id="8" name="表 7">
            <a:extLst>
              <a:ext uri="{FF2B5EF4-FFF2-40B4-BE49-F238E27FC236}">
                <a16:creationId xmlns:a16="http://schemas.microsoft.com/office/drawing/2014/main" id="{1C7AC3E6-F41D-A929-1CA2-F02353C8F40F}"/>
              </a:ext>
            </a:extLst>
          </p:cNvPr>
          <p:cNvGraphicFramePr>
            <a:graphicFrameLocks noGrp="1"/>
          </p:cNvGraphicFramePr>
          <p:nvPr>
            <p:extLst>
              <p:ext uri="{D42A27DB-BD31-4B8C-83A1-F6EECF244321}">
                <p14:modId xmlns:p14="http://schemas.microsoft.com/office/powerpoint/2010/main" val="485745666"/>
              </p:ext>
            </p:extLst>
          </p:nvPr>
        </p:nvGraphicFramePr>
        <p:xfrm>
          <a:off x="1014112" y="2661920"/>
          <a:ext cx="7400255" cy="3797554"/>
        </p:xfrm>
        <a:graphic>
          <a:graphicData uri="http://schemas.openxmlformats.org/drawingml/2006/table">
            <a:tbl>
              <a:tblPr/>
              <a:tblGrid>
                <a:gridCol w="2254273">
                  <a:extLst>
                    <a:ext uri="{9D8B030D-6E8A-4147-A177-3AD203B41FA5}">
                      <a16:colId xmlns:a16="http://schemas.microsoft.com/office/drawing/2014/main" val="790139331"/>
                    </a:ext>
                  </a:extLst>
                </a:gridCol>
                <a:gridCol w="3242122">
                  <a:extLst>
                    <a:ext uri="{9D8B030D-6E8A-4147-A177-3AD203B41FA5}">
                      <a16:colId xmlns:a16="http://schemas.microsoft.com/office/drawing/2014/main" val="3552819159"/>
                    </a:ext>
                  </a:extLst>
                </a:gridCol>
                <a:gridCol w="1903860">
                  <a:extLst>
                    <a:ext uri="{9D8B030D-6E8A-4147-A177-3AD203B41FA5}">
                      <a16:colId xmlns:a16="http://schemas.microsoft.com/office/drawing/2014/main" val="1280022853"/>
                    </a:ext>
                  </a:extLst>
                </a:gridCol>
              </a:tblGrid>
              <a:tr h="378949">
                <a:tc>
                  <a:txBody>
                    <a:bodyPr/>
                    <a:lstStyle/>
                    <a:p>
                      <a:pPr algn="ctr" latinLnBrk="1"/>
                      <a:r>
                        <a:rPr lang="ja-JP" altLang="en-US" sz="1800" b="1" dirty="0">
                          <a:solidFill>
                            <a:schemeClr val="bg1"/>
                          </a:solidFill>
                          <a:effectLst/>
                          <a:latin typeface="メイリオ" panose="020B0604030504040204" pitchFamily="50" charset="-128"/>
                          <a:ea typeface="メイリオ" panose="020B0604030504040204" pitchFamily="50" charset="-128"/>
                        </a:rPr>
                        <a:t>使用料区分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ja-JP" altLang="en-US" sz="1800" b="1" dirty="0">
                          <a:solidFill>
                            <a:schemeClr val="bg1"/>
                          </a:solidFill>
                          <a:effectLst/>
                          <a:latin typeface="メイリオ" panose="020B0604030504040204" pitchFamily="50" charset="-128"/>
                          <a:ea typeface="メイリオ" panose="020B0604030504040204" pitchFamily="50" charset="-128"/>
                        </a:rPr>
                        <a:t>汚水排除量（使用水量）：㎥</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zh-TW" altLang="en-US" sz="1800" b="1" dirty="0">
                          <a:solidFill>
                            <a:schemeClr val="bg1"/>
                          </a:solidFill>
                          <a:effectLst/>
                          <a:latin typeface="メイリオ" panose="020B0604030504040204" pitchFamily="50" charset="-128"/>
                          <a:ea typeface="メイリオ" panose="020B0604030504040204" pitchFamily="50" charset="-128"/>
                        </a:rPr>
                        <a:t>使用料基準額</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2389334247"/>
                  </a:ext>
                </a:extLst>
              </a:tr>
              <a:tr h="378949">
                <a:tc>
                  <a:txBody>
                    <a:bodyPr/>
                    <a:lstStyle/>
                    <a:p>
                      <a:pPr latinLnBrk="1"/>
                      <a:r>
                        <a:rPr lang="ja-JP" altLang="en-US" sz="1800" dirty="0">
                          <a:effectLst/>
                          <a:latin typeface="メイリオ" panose="020B0604030504040204" pitchFamily="50" charset="-128"/>
                          <a:ea typeface="メイリオ" panose="020B0604030504040204" pitchFamily="50" charset="-128"/>
                        </a:rPr>
                        <a:t>基本使用料</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b="1" dirty="0">
                          <a:solidFill>
                            <a:srgbClr val="FF0000"/>
                          </a:solidFill>
                          <a:effectLst/>
                          <a:latin typeface="メイリオ" panose="020B0604030504040204" pitchFamily="50" charset="-128"/>
                          <a:ea typeface="メイリオ" panose="020B0604030504040204" pitchFamily="50" charset="-128"/>
                        </a:rPr>
                        <a:t>10</a:t>
                      </a:r>
                      <a:r>
                        <a:rPr lang="ja-JP" altLang="en-US" sz="1800" b="1" dirty="0">
                          <a:solidFill>
                            <a:srgbClr val="FF0000"/>
                          </a:solidFill>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b="1" dirty="0">
                          <a:solidFill>
                            <a:srgbClr val="FF0000"/>
                          </a:solidFill>
                          <a:effectLst/>
                          <a:latin typeface="メイリオ" panose="020B0604030504040204" pitchFamily="50" charset="-128"/>
                          <a:ea typeface="メイリオ" panose="020B0604030504040204" pitchFamily="50" charset="-128"/>
                        </a:rPr>
                        <a:t>1,500</a:t>
                      </a:r>
                      <a:r>
                        <a:rPr lang="ja-JP" altLang="en-US" sz="1800" b="1" dirty="0">
                          <a:solidFill>
                            <a:srgbClr val="FF0000"/>
                          </a:solidFill>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30575254"/>
                  </a:ext>
                </a:extLst>
              </a:tr>
              <a:tr h="378949">
                <a:tc rowSpan="8">
                  <a:txBody>
                    <a:bodyPr/>
                    <a:lstStyle/>
                    <a:p>
                      <a:pPr latinLnBrk="1"/>
                      <a:r>
                        <a:rPr lang="ja-JP" altLang="en-US" sz="1800" dirty="0">
                          <a:effectLst/>
                          <a:latin typeface="メイリオ" panose="020B0604030504040204" pitchFamily="50" charset="-128"/>
                          <a:ea typeface="メイリオ" panose="020B0604030504040204" pitchFamily="50" charset="-128"/>
                        </a:rPr>
                        <a:t>従量使用料</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800" b="1" dirty="0">
                          <a:solidFill>
                            <a:srgbClr val="FF0000"/>
                          </a:solidFill>
                          <a:effectLst/>
                          <a:latin typeface="メイリオ" panose="020B0604030504040204" pitchFamily="50" charset="-128"/>
                          <a:ea typeface="+mn-ea"/>
                        </a:rPr>
                        <a:t>10</a:t>
                      </a:r>
                      <a:r>
                        <a:rPr lang="ja-JP" altLang="en-US" sz="1800" b="1" dirty="0">
                          <a:solidFill>
                            <a:srgbClr val="FF0000"/>
                          </a:solidFill>
                          <a:effectLst/>
                          <a:latin typeface="メイリオ" panose="020B0604030504040204" pitchFamily="50" charset="-128"/>
                          <a:ea typeface="+mn-ea"/>
                        </a:rPr>
                        <a:t>㎥を超え</a:t>
                      </a:r>
                      <a:r>
                        <a:rPr lang="en-US" altLang="ja-JP" sz="1800" b="1" dirty="0">
                          <a:solidFill>
                            <a:srgbClr val="FF0000"/>
                          </a:solidFill>
                          <a:effectLst/>
                          <a:latin typeface="メイリオ" panose="020B0604030504040204" pitchFamily="50" charset="-128"/>
                          <a:ea typeface="+mn-ea"/>
                        </a:rPr>
                        <a:t>20</a:t>
                      </a:r>
                      <a:r>
                        <a:rPr lang="ja-JP" altLang="en-US" sz="1800" b="1" dirty="0">
                          <a:solidFill>
                            <a:srgbClr val="FF0000"/>
                          </a:solidFill>
                          <a:effectLst/>
                          <a:latin typeface="メイリオ" panose="020B0604030504040204" pitchFamily="50" charset="-128"/>
                          <a:ea typeface="+mn-ea"/>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800" b="1" dirty="0">
                          <a:solidFill>
                            <a:srgbClr val="FF0000"/>
                          </a:solidFill>
                          <a:effectLst/>
                          <a:latin typeface="メイリオ" panose="020B0604030504040204" pitchFamily="50" charset="-128"/>
                          <a:ea typeface="+mn-ea"/>
                        </a:rPr>
                        <a:t>1</a:t>
                      </a:r>
                      <a:r>
                        <a:rPr lang="ja-JP" altLang="en-US" sz="1800" b="1" dirty="0">
                          <a:solidFill>
                            <a:srgbClr val="FF0000"/>
                          </a:solidFill>
                          <a:effectLst/>
                          <a:latin typeface="メイリオ" panose="020B0604030504040204" pitchFamily="50" charset="-128"/>
                          <a:ea typeface="+mn-ea"/>
                        </a:rPr>
                        <a:t>㎥につき</a:t>
                      </a:r>
                      <a:r>
                        <a:rPr lang="en-US" altLang="ja-JP" sz="1800" b="1" dirty="0">
                          <a:solidFill>
                            <a:srgbClr val="FF0000"/>
                          </a:solidFill>
                          <a:effectLst/>
                          <a:latin typeface="メイリオ" panose="020B0604030504040204" pitchFamily="50" charset="-128"/>
                          <a:ea typeface="+mn-ea"/>
                        </a:rPr>
                        <a:t>50</a:t>
                      </a:r>
                      <a:r>
                        <a:rPr lang="ja-JP" altLang="en-US" sz="1800" b="1" dirty="0">
                          <a:solidFill>
                            <a:srgbClr val="FF0000"/>
                          </a:solidFill>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28783802"/>
                  </a:ext>
                </a:extLst>
              </a:tr>
              <a:tr h="378949">
                <a:tc vMerge="1">
                  <a:txBody>
                    <a:bodyPr/>
                    <a:lstStyle/>
                    <a:p>
                      <a:endParaRPr kumimoji="1" lang="ja-JP" altLang="en-US"/>
                    </a:p>
                  </a:txBody>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800" dirty="0">
                          <a:effectLst/>
                          <a:latin typeface="メイリオ" panose="020B0604030504040204" pitchFamily="50" charset="-128"/>
                          <a:ea typeface="+mn-ea"/>
                        </a:rPr>
                        <a:t>20</a:t>
                      </a:r>
                      <a:r>
                        <a:rPr lang="ja-JP" altLang="en-US" sz="1800" dirty="0">
                          <a:effectLst/>
                          <a:latin typeface="メイリオ" panose="020B0604030504040204" pitchFamily="50" charset="-128"/>
                          <a:ea typeface="+mn-ea"/>
                        </a:rPr>
                        <a:t>㎥を超え</a:t>
                      </a:r>
                      <a:r>
                        <a:rPr lang="en-US" altLang="ja-JP" sz="1800" dirty="0">
                          <a:effectLst/>
                          <a:latin typeface="メイリオ" panose="020B0604030504040204" pitchFamily="50" charset="-128"/>
                          <a:ea typeface="+mn-ea"/>
                        </a:rPr>
                        <a:t>40</a:t>
                      </a:r>
                      <a:r>
                        <a:rPr lang="ja-JP" altLang="en-US" sz="1800" dirty="0">
                          <a:effectLst/>
                          <a:latin typeface="メイリオ" panose="020B0604030504040204" pitchFamily="50" charset="-128"/>
                          <a:ea typeface="+mn-ea"/>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ja-JP" sz="1800" dirty="0">
                          <a:effectLst/>
                          <a:latin typeface="メイリオ" panose="020B0604030504040204" pitchFamily="50" charset="-128"/>
                          <a:ea typeface="+mn-ea"/>
                        </a:rPr>
                        <a:t>1</a:t>
                      </a:r>
                      <a:r>
                        <a:rPr lang="ja-JP" altLang="en-US" sz="1800" dirty="0">
                          <a:effectLst/>
                          <a:latin typeface="メイリオ" panose="020B0604030504040204" pitchFamily="50" charset="-128"/>
                          <a:ea typeface="+mn-ea"/>
                        </a:rPr>
                        <a:t>㎥につき</a:t>
                      </a:r>
                      <a:r>
                        <a:rPr lang="en-US" altLang="ja-JP" sz="1800" dirty="0">
                          <a:effectLst/>
                          <a:latin typeface="メイリオ" panose="020B0604030504040204" pitchFamily="50" charset="-128"/>
                          <a:ea typeface="+mn-ea"/>
                        </a:rPr>
                        <a:t>95</a:t>
                      </a:r>
                      <a:r>
                        <a:rPr lang="ja-JP" altLang="en-US" sz="1800" dirty="0">
                          <a:effectLst/>
                          <a:latin typeface="メイリオ" panose="020B0604030504040204" pitchFamily="50" charset="-128"/>
                          <a:ea typeface="+mn-ea"/>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82636050"/>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40</a:t>
                      </a:r>
                      <a:r>
                        <a:rPr lang="ja-JP" altLang="en-US" sz="1800" dirty="0">
                          <a:effectLst/>
                          <a:latin typeface="メイリオ" panose="020B0604030504040204" pitchFamily="50" charset="-128"/>
                          <a:ea typeface="メイリオ" panose="020B0604030504040204" pitchFamily="50" charset="-128"/>
                        </a:rPr>
                        <a:t>㎥を超え</a:t>
                      </a:r>
                      <a:r>
                        <a:rPr lang="en-US" altLang="ja-JP" sz="1800" dirty="0">
                          <a:effectLst/>
                          <a:latin typeface="メイリオ" panose="020B0604030504040204" pitchFamily="50" charset="-128"/>
                          <a:ea typeface="メイリオ" panose="020B0604030504040204" pitchFamily="50" charset="-128"/>
                        </a:rPr>
                        <a:t>60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105</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97725100"/>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60</a:t>
                      </a:r>
                      <a:r>
                        <a:rPr lang="ja-JP" altLang="en-US" sz="1800" dirty="0">
                          <a:effectLst/>
                          <a:latin typeface="メイリオ" panose="020B0604030504040204" pitchFamily="50" charset="-128"/>
                          <a:ea typeface="メイリオ" panose="020B0604030504040204" pitchFamily="50" charset="-128"/>
                        </a:rPr>
                        <a:t>㎥を超え</a:t>
                      </a:r>
                      <a:r>
                        <a:rPr lang="en-US" altLang="ja-JP" sz="1800" dirty="0">
                          <a:effectLst/>
                          <a:latin typeface="メイリオ" panose="020B0604030504040204" pitchFamily="50" charset="-128"/>
                          <a:ea typeface="メイリオ" panose="020B0604030504040204" pitchFamily="50" charset="-128"/>
                        </a:rPr>
                        <a:t>100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120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69381148"/>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100</a:t>
                      </a:r>
                      <a:r>
                        <a:rPr lang="ja-JP" altLang="en-US" sz="1800" dirty="0">
                          <a:effectLst/>
                          <a:latin typeface="メイリオ" panose="020B0604030504040204" pitchFamily="50" charset="-128"/>
                          <a:ea typeface="メイリオ" panose="020B0604030504040204" pitchFamily="50" charset="-128"/>
                        </a:rPr>
                        <a:t>㎥を超え</a:t>
                      </a:r>
                      <a:r>
                        <a:rPr lang="en-US" altLang="ja-JP" sz="1800" dirty="0">
                          <a:effectLst/>
                          <a:latin typeface="メイリオ" panose="020B0604030504040204" pitchFamily="50" charset="-128"/>
                          <a:ea typeface="メイリオ" panose="020B0604030504040204" pitchFamily="50" charset="-128"/>
                        </a:rPr>
                        <a:t>200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130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799802487"/>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200</a:t>
                      </a:r>
                      <a:r>
                        <a:rPr lang="ja-JP" altLang="en-US" sz="1800" dirty="0">
                          <a:effectLst/>
                          <a:latin typeface="メイリオ" panose="020B0604030504040204" pitchFamily="50" charset="-128"/>
                          <a:ea typeface="メイリオ" panose="020B0604030504040204" pitchFamily="50" charset="-128"/>
                        </a:rPr>
                        <a:t>㎥を超え</a:t>
                      </a:r>
                      <a:r>
                        <a:rPr lang="en-US" altLang="ja-JP" sz="1800" dirty="0">
                          <a:effectLst/>
                          <a:latin typeface="メイリオ" panose="020B0604030504040204" pitchFamily="50" charset="-128"/>
                          <a:ea typeface="メイリオ" panose="020B0604030504040204" pitchFamily="50" charset="-128"/>
                        </a:rPr>
                        <a:t>400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145</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37130190"/>
                  </a:ext>
                </a:extLst>
              </a:tr>
              <a:tr h="387013">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400</a:t>
                      </a:r>
                      <a:r>
                        <a:rPr lang="ja-JP" altLang="en-US" sz="1800" dirty="0">
                          <a:effectLst/>
                          <a:latin typeface="メイリオ" panose="020B0604030504040204" pitchFamily="50" charset="-128"/>
                          <a:ea typeface="メイリオ" panose="020B0604030504040204" pitchFamily="50" charset="-128"/>
                        </a:rPr>
                        <a:t>㎥を超え</a:t>
                      </a:r>
                      <a:r>
                        <a:rPr lang="en-US" altLang="ja-JP" sz="1800" dirty="0">
                          <a:effectLst/>
                          <a:latin typeface="メイリオ" panose="020B0604030504040204" pitchFamily="50" charset="-128"/>
                          <a:ea typeface="メイリオ" panose="020B0604030504040204" pitchFamily="50" charset="-128"/>
                        </a:rPr>
                        <a:t>1000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170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436796866"/>
                  </a:ext>
                </a:extLst>
              </a:tr>
              <a:tr h="378949">
                <a:tc vMerge="1">
                  <a:txBody>
                    <a:bodyPr/>
                    <a:lstStyle/>
                    <a:p>
                      <a:pPr latinLnBrk="1"/>
                      <a:endParaRPr lang="ja-JP" altLang="en-US" sz="1800" dirty="0">
                        <a:effectLst/>
                        <a:latin typeface="メイリオ" panose="020B0604030504040204" pitchFamily="50" charset="-128"/>
                        <a:ea typeface="メイリオ" panose="020B0604030504040204" pitchFamily="50" charset="-128"/>
                      </a:endParaRP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1000</a:t>
                      </a:r>
                      <a:r>
                        <a:rPr lang="ja-JP" altLang="en-US" sz="1800" dirty="0">
                          <a:effectLst/>
                          <a:latin typeface="メイリオ" panose="020B0604030504040204" pitchFamily="50" charset="-128"/>
                          <a:ea typeface="メイリオ" panose="020B0604030504040204" pitchFamily="50" charset="-128"/>
                        </a:rPr>
                        <a:t>㎥を超える分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r>
                        <a:rPr lang="en-US" altLang="ja-JP" sz="1800" dirty="0">
                          <a:effectLst/>
                          <a:latin typeface="メイリオ" panose="020B0604030504040204" pitchFamily="50" charset="-128"/>
                          <a:ea typeface="メイリオ" panose="020B0604030504040204" pitchFamily="50" charset="-128"/>
                        </a:rPr>
                        <a:t>190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56999568"/>
                  </a:ext>
                </a:extLst>
              </a:tr>
            </a:tbl>
          </a:graphicData>
        </a:graphic>
      </p:graphicFrame>
      <p:sp>
        <p:nvSpPr>
          <p:cNvPr id="2" name="テキスト ボックス 1">
            <a:extLst>
              <a:ext uri="{FF2B5EF4-FFF2-40B4-BE49-F238E27FC236}">
                <a16:creationId xmlns:a16="http://schemas.microsoft.com/office/drawing/2014/main" id="{BF8A7AB5-CC11-486F-1043-BF0B711E26EA}"/>
              </a:ext>
            </a:extLst>
          </p:cNvPr>
          <p:cNvSpPr txBox="1"/>
          <p:nvPr/>
        </p:nvSpPr>
        <p:spPr>
          <a:xfrm>
            <a:off x="518652" y="1393315"/>
            <a:ext cx="8205117" cy="646331"/>
          </a:xfrm>
          <a:prstGeom prst="rect">
            <a:avLst/>
          </a:prstGeom>
          <a:noFill/>
          <a:ln>
            <a:solidFill>
              <a:schemeClr val="tx1"/>
            </a:solidFill>
          </a:ln>
        </p:spPr>
        <p:txBody>
          <a:bodyPr wrap="square">
            <a:spAutoFit/>
          </a:bodyPr>
          <a:lstStyle/>
          <a:p>
            <a:r>
              <a:rPr lang="ja-JP" altLang="en-US" dirty="0"/>
              <a:t>１人あたりの下水道使用量は、６～８㎥</a:t>
            </a:r>
            <a:r>
              <a:rPr lang="en-US" altLang="ja-JP" dirty="0"/>
              <a:t>/</a:t>
            </a:r>
            <a:r>
              <a:rPr lang="ja-JP" altLang="en-US" dirty="0"/>
              <a:t>１か月程度であるため、単身世帯において節水効果が下水道使用料に反映される体系へ見直しした。</a:t>
            </a:r>
          </a:p>
        </p:txBody>
      </p:sp>
    </p:spTree>
    <p:extLst>
      <p:ext uri="{BB962C8B-B14F-4D97-AF65-F5344CB8AC3E}">
        <p14:creationId xmlns:p14="http://schemas.microsoft.com/office/powerpoint/2010/main" val="3078446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66BA59-45C7-B1E7-6731-2F91B6D598C5}"/>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180A0403-9C70-68C4-CCE3-8249CED71635}"/>
              </a:ext>
            </a:extLst>
          </p:cNvPr>
          <p:cNvSpPr>
            <a:spLocks noGrp="1"/>
          </p:cNvSpPr>
          <p:nvPr>
            <p:ph type="title"/>
          </p:nvPr>
        </p:nvSpPr>
        <p:spPr/>
        <p:txBody>
          <a:bodyPr>
            <a:normAutofit/>
          </a:bodyPr>
          <a:lstStyle/>
          <a:p>
            <a:r>
              <a:rPr lang="ja-JP" altLang="en-US" sz="2400" b="1" dirty="0"/>
              <a:t>２．下水道使用料体系の見直し</a:t>
            </a:r>
          </a:p>
        </p:txBody>
      </p:sp>
      <p:grpSp>
        <p:nvGrpSpPr>
          <p:cNvPr id="2131" name="グループ化 226">
            <a:extLst>
              <a:ext uri="{FF2B5EF4-FFF2-40B4-BE49-F238E27FC236}">
                <a16:creationId xmlns:a16="http://schemas.microsoft.com/office/drawing/2014/main" id="{FF5B1043-260D-1DD9-B108-6294C2C156AF}"/>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0179D430-E30A-17A2-391C-D5D5A971E4D4}"/>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F8960AA0-B265-7441-9888-B9F2BB6E6E47}"/>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E4B14F94-ABFF-976A-A56E-60F5459E76F1}"/>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E64EE9FC-03F0-6511-6AFF-AEC628379109}"/>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A4835E4A-3521-3AC1-0DDD-C7A0480C9047}"/>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FF179F9B-C390-9CED-DDBE-43302DA06594}"/>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B95406AA-C5D8-C3D3-2146-580CDEDD1D88}"/>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0963A43D-86FD-28E3-D023-3A8D62814B00}"/>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DEC1232A-448C-AA21-CFD8-D1222ABC1061}"/>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42AE8DD2-37DE-1BFF-5DF0-EA600F15001F}"/>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A186E02B-0BA4-A3F5-C9F2-82DB908462AA}"/>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1B505CE1-85DE-7C92-7A36-3DC54E2DE51A}"/>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B9F1B6FC-790B-812A-2D9E-0B1B812CE3C4}"/>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20719495-1746-6406-6641-4AB7FB8B4AFD}"/>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FE9E5EC0-030E-8FC0-7FC9-65D234E46E20}"/>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63C9754B-6B62-F1D9-72E3-D0F4CB864657}"/>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10A6EF46-37D4-A856-697D-09A65BC39AEA}"/>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4EE9EA4C-A1EA-C71E-C351-3D98A3E4E714}"/>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F29A7512-8CA9-CE3A-48E2-EC8749745FAE}"/>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A27AFFC1-25AA-C696-CDA3-E21A13F89B92}"/>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57FEEEE9-B884-CDAB-A6C2-C418A05E150E}"/>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368E082A-8B1D-4CE5-3C9E-72A629CBE0C0}"/>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0F5E1044-45F2-6142-19AB-A2908FF38E0B}"/>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5E11F7F3-3E11-0F74-9135-CDE3CACAD27E}"/>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8A4C6177-35DC-FD9D-5561-26823F14F13D}"/>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BC9E22A4-9B3A-36A3-84A4-ECC5F863AFB9}"/>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66900E4F-C735-0A58-28FE-CAA091EF6D63}"/>
                </a:ext>
              </a:extLst>
            </p:cNvPr>
            <p:cNvGrpSpPr>
              <a:grpSpLocks/>
            </p:cNvGrpSpPr>
            <p:nvPr/>
          </p:nvGrpSpPr>
          <p:grpSpPr bwMode="auto">
            <a:xfrm>
              <a:off x="811" y="5562"/>
              <a:ext cx="1439" cy="468"/>
              <a:chOff x="811" y="5562"/>
              <a:chExt cx="1438" cy="468"/>
            </a:xfrm>
          </p:grpSpPr>
        </p:grpSp>
      </p:grpSp>
      <p:sp>
        <p:nvSpPr>
          <p:cNvPr id="6" name="テキスト ボックス 5">
            <a:extLst>
              <a:ext uri="{FF2B5EF4-FFF2-40B4-BE49-F238E27FC236}">
                <a16:creationId xmlns:a16="http://schemas.microsoft.com/office/drawing/2014/main" id="{4051F9C4-E4CA-48A7-631D-5AD2E8C51173}"/>
              </a:ext>
            </a:extLst>
          </p:cNvPr>
          <p:cNvSpPr txBox="1"/>
          <p:nvPr/>
        </p:nvSpPr>
        <p:spPr>
          <a:xfrm>
            <a:off x="507115" y="1068883"/>
            <a:ext cx="5868914" cy="461665"/>
          </a:xfrm>
          <a:prstGeom prst="rect">
            <a:avLst/>
          </a:prstGeom>
          <a:solidFill>
            <a:srgbClr val="008000"/>
          </a:solidFill>
          <a:ln>
            <a:noFill/>
          </a:ln>
        </p:spPr>
        <p:txBody>
          <a:bodyPr wrap="none" rtlCol="0" anchor="ctr" anchorCtr="0">
            <a:spAutoFit/>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２</a:t>
            </a:r>
            <a:r>
              <a:rPr kumimoji="1" lang="en-US" altLang="ja-JP" sz="2400" b="1" dirty="0">
                <a:solidFill>
                  <a:schemeClr val="bg1"/>
                </a:solidFill>
                <a:latin typeface="メイリオ" panose="020B0604030504040204" pitchFamily="50" charset="-128"/>
                <a:ea typeface="メイリオ" panose="020B0604030504040204" pitchFamily="50" charset="-128"/>
              </a:rPr>
              <a:t>-</a:t>
            </a:r>
            <a:r>
              <a:rPr kumimoji="1" lang="ja-JP" altLang="en-US" sz="2400" b="1" dirty="0">
                <a:solidFill>
                  <a:schemeClr val="bg1"/>
                </a:solidFill>
                <a:latin typeface="メイリオ" panose="020B0604030504040204" pitchFamily="50" charset="-128"/>
                <a:ea typeface="メイリオ" panose="020B0604030504040204" pitchFamily="50" charset="-128"/>
              </a:rPr>
              <a:t>３　下水道使用料体系の見直し（案）</a:t>
            </a:r>
          </a:p>
        </p:txBody>
      </p:sp>
      <p:sp>
        <p:nvSpPr>
          <p:cNvPr id="3" name="スライド番号プレースホルダー 2">
            <a:extLst>
              <a:ext uri="{FF2B5EF4-FFF2-40B4-BE49-F238E27FC236}">
                <a16:creationId xmlns:a16="http://schemas.microsoft.com/office/drawing/2014/main" id="{58580D85-B8A0-E3FC-7DF7-C8A11315F8E9}"/>
              </a:ext>
            </a:extLst>
          </p:cNvPr>
          <p:cNvSpPr>
            <a:spLocks noGrp="1"/>
          </p:cNvSpPr>
          <p:nvPr>
            <p:ph type="sldNum" sz="quarter" idx="12"/>
          </p:nvPr>
        </p:nvSpPr>
        <p:spPr/>
        <p:txBody>
          <a:bodyPr/>
          <a:lstStyle/>
          <a:p>
            <a:fld id="{7CBB2185-2232-4DD5-A47D-4275B0AED840}" type="slidenum">
              <a:rPr lang="ja-JP" altLang="en-US" smtClean="0"/>
              <a:pPr/>
              <a:t>7</a:t>
            </a:fld>
            <a:endParaRPr lang="ja-JP" altLang="en-US" dirty="0"/>
          </a:p>
        </p:txBody>
      </p:sp>
      <p:sp>
        <p:nvSpPr>
          <p:cNvPr id="12" name="テキスト ボックス 11">
            <a:extLst>
              <a:ext uri="{FF2B5EF4-FFF2-40B4-BE49-F238E27FC236}">
                <a16:creationId xmlns:a16="http://schemas.microsoft.com/office/drawing/2014/main" id="{F300D90A-5E33-81ED-7101-8EBBC4A5E7C6}"/>
              </a:ext>
            </a:extLst>
          </p:cNvPr>
          <p:cNvSpPr txBox="1"/>
          <p:nvPr/>
        </p:nvSpPr>
        <p:spPr>
          <a:xfrm>
            <a:off x="518652" y="1525395"/>
            <a:ext cx="8205117" cy="923330"/>
          </a:xfrm>
          <a:prstGeom prst="rect">
            <a:avLst/>
          </a:prstGeom>
          <a:noFill/>
          <a:ln>
            <a:solidFill>
              <a:schemeClr val="tx1"/>
            </a:solidFill>
          </a:ln>
        </p:spPr>
        <p:txBody>
          <a:bodyPr wrap="square">
            <a:spAutoFit/>
          </a:bodyPr>
          <a:lstStyle/>
          <a:p>
            <a:r>
              <a:rPr lang="ja-JP" altLang="en-US" dirty="0"/>
              <a:t>下水道使用料体系：基本使用料の水量を</a:t>
            </a:r>
            <a:r>
              <a:rPr lang="en-US" altLang="ja-JP" dirty="0"/>
              <a:t>10</a:t>
            </a:r>
            <a:r>
              <a:rPr lang="ja-JP" altLang="en-US" dirty="0"/>
              <a:t>㎥として見直しを行った。</a:t>
            </a:r>
            <a:endParaRPr lang="en-US" altLang="ja-JP" dirty="0"/>
          </a:p>
          <a:p>
            <a:r>
              <a:rPr lang="ja-JP" altLang="en-US" dirty="0"/>
              <a:t>基本使用料：現行の</a:t>
            </a:r>
            <a:r>
              <a:rPr lang="en-US" altLang="ja-JP" dirty="0"/>
              <a:t>1,400</a:t>
            </a:r>
            <a:r>
              <a:rPr lang="ja-JP" altLang="en-US" dirty="0"/>
              <a:t>円＋</a:t>
            </a:r>
            <a:r>
              <a:rPr lang="en-US" altLang="ja-JP" dirty="0"/>
              <a:t>100</a:t>
            </a:r>
            <a:r>
              <a:rPr lang="ja-JP" altLang="en-US" dirty="0"/>
              <a:t>円とした。</a:t>
            </a:r>
            <a:endParaRPr lang="en-US" altLang="ja-JP" dirty="0"/>
          </a:p>
          <a:p>
            <a:r>
              <a:rPr lang="ja-JP" altLang="en-US" dirty="0"/>
              <a:t>従量使用料：</a:t>
            </a:r>
            <a:r>
              <a:rPr lang="en-US" altLang="ja-JP" dirty="0">
                <a:latin typeface="メイリオ" panose="020B0604030504040204" pitchFamily="50" charset="-128"/>
              </a:rPr>
              <a:t>20</a:t>
            </a:r>
            <a:r>
              <a:rPr lang="ja-JP" altLang="en-US" dirty="0">
                <a:latin typeface="メイリオ" panose="020B0604030504040204" pitchFamily="50" charset="-128"/>
              </a:rPr>
              <a:t>㎥を超え</a:t>
            </a:r>
            <a:r>
              <a:rPr lang="en-US" altLang="ja-JP" dirty="0">
                <a:latin typeface="メイリオ" panose="020B0604030504040204" pitchFamily="50" charset="-128"/>
              </a:rPr>
              <a:t>40</a:t>
            </a:r>
            <a:r>
              <a:rPr lang="ja-JP" altLang="en-US" dirty="0">
                <a:latin typeface="メイリオ" panose="020B0604030504040204" pitchFamily="50" charset="-128"/>
              </a:rPr>
              <a:t>㎥までの分の区分の単価の約半分とした。</a:t>
            </a:r>
          </a:p>
        </p:txBody>
      </p:sp>
      <p:sp>
        <p:nvSpPr>
          <p:cNvPr id="24" name="テキスト ボックス 23">
            <a:extLst>
              <a:ext uri="{FF2B5EF4-FFF2-40B4-BE49-F238E27FC236}">
                <a16:creationId xmlns:a16="http://schemas.microsoft.com/office/drawing/2014/main" id="{06E0FC02-DFAD-F6E3-DDB1-66FA424D4823}"/>
              </a:ext>
            </a:extLst>
          </p:cNvPr>
          <p:cNvSpPr txBox="1"/>
          <p:nvPr/>
        </p:nvSpPr>
        <p:spPr>
          <a:xfrm>
            <a:off x="3916159" y="5649516"/>
            <a:ext cx="1261884" cy="307777"/>
          </a:xfrm>
          <a:prstGeom prst="rect">
            <a:avLst/>
          </a:prstGeom>
          <a:noFill/>
        </p:spPr>
        <p:txBody>
          <a:bodyPr wrap="none" rtlCol="0">
            <a:spAutoFit/>
          </a:bodyPr>
          <a:lstStyle/>
          <a:p>
            <a:r>
              <a:rPr kumimoji="1" lang="ja-JP" altLang="en-US" sz="1400" dirty="0"/>
              <a:t>使用料の比較</a:t>
            </a:r>
          </a:p>
        </p:txBody>
      </p:sp>
      <p:pic>
        <p:nvPicPr>
          <p:cNvPr id="8" name="図 7">
            <a:extLst>
              <a:ext uri="{FF2B5EF4-FFF2-40B4-BE49-F238E27FC236}">
                <a16:creationId xmlns:a16="http://schemas.microsoft.com/office/drawing/2014/main" id="{9AC0CD55-C6B9-F4C2-F744-0AA19F4DD65D}"/>
              </a:ext>
            </a:extLst>
          </p:cNvPr>
          <p:cNvPicPr>
            <a:picLocks noChangeAspect="1"/>
          </p:cNvPicPr>
          <p:nvPr/>
        </p:nvPicPr>
        <p:blipFill>
          <a:blip r:embed="rId3"/>
          <a:stretch>
            <a:fillRect/>
          </a:stretch>
        </p:blipFill>
        <p:spPr>
          <a:xfrm>
            <a:off x="2281041" y="2572848"/>
            <a:ext cx="4094988" cy="2929128"/>
          </a:xfrm>
          <a:prstGeom prst="rect">
            <a:avLst/>
          </a:prstGeom>
          <a:ln>
            <a:noFill/>
          </a:ln>
        </p:spPr>
      </p:pic>
      <p:sp>
        <p:nvSpPr>
          <p:cNvPr id="5" name="正方形/長方形 4">
            <a:extLst>
              <a:ext uri="{FF2B5EF4-FFF2-40B4-BE49-F238E27FC236}">
                <a16:creationId xmlns:a16="http://schemas.microsoft.com/office/drawing/2014/main" id="{516B10B2-99FC-A68E-E363-7C69AFA34F96}"/>
              </a:ext>
            </a:extLst>
          </p:cNvPr>
          <p:cNvSpPr/>
          <p:nvPr/>
        </p:nvSpPr>
        <p:spPr>
          <a:xfrm>
            <a:off x="518651" y="2448725"/>
            <a:ext cx="8216655" cy="317737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33192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10658-46F3-4B4B-6F19-172D4AD32DC2}"/>
            </a:ext>
          </a:extLst>
        </p:cNvPr>
        <p:cNvGrpSpPr/>
        <p:nvPr/>
      </p:nvGrpSpPr>
      <p:grpSpPr>
        <a:xfrm>
          <a:off x="0" y="0"/>
          <a:ext cx="0" cy="0"/>
          <a:chOff x="0" y="0"/>
          <a:chExt cx="0" cy="0"/>
        </a:xfrm>
      </p:grpSpPr>
      <p:graphicFrame>
        <p:nvGraphicFramePr>
          <p:cNvPr id="24" name="表 12">
            <a:extLst>
              <a:ext uri="{FF2B5EF4-FFF2-40B4-BE49-F238E27FC236}">
                <a16:creationId xmlns:a16="http://schemas.microsoft.com/office/drawing/2014/main" id="{83D5BEDF-7F84-7D39-D5EF-4963B564AD37}"/>
              </a:ext>
            </a:extLst>
          </p:cNvPr>
          <p:cNvGraphicFramePr>
            <a:graphicFrameLocks noGrp="1"/>
          </p:cNvGraphicFramePr>
          <p:nvPr>
            <p:extLst>
              <p:ext uri="{D42A27DB-BD31-4B8C-83A1-F6EECF244321}">
                <p14:modId xmlns:p14="http://schemas.microsoft.com/office/powerpoint/2010/main" val="497646205"/>
              </p:ext>
            </p:extLst>
          </p:nvPr>
        </p:nvGraphicFramePr>
        <p:xfrm>
          <a:off x="489998" y="1690459"/>
          <a:ext cx="8023345" cy="4675820"/>
        </p:xfrm>
        <a:graphic>
          <a:graphicData uri="http://schemas.openxmlformats.org/drawingml/2006/table">
            <a:tbl>
              <a:tblPr firstRow="1" bandRow="1">
                <a:tableStyleId>{5C22544A-7EE6-4342-B048-85BDC9FD1C3A}</a:tableStyleId>
              </a:tblPr>
              <a:tblGrid>
                <a:gridCol w="776605">
                  <a:extLst>
                    <a:ext uri="{9D8B030D-6E8A-4147-A177-3AD203B41FA5}">
                      <a16:colId xmlns:a16="http://schemas.microsoft.com/office/drawing/2014/main" val="3772546238"/>
                    </a:ext>
                  </a:extLst>
                </a:gridCol>
                <a:gridCol w="2415580">
                  <a:extLst>
                    <a:ext uri="{9D8B030D-6E8A-4147-A177-3AD203B41FA5}">
                      <a16:colId xmlns:a16="http://schemas.microsoft.com/office/drawing/2014/main" val="2559848827"/>
                    </a:ext>
                  </a:extLst>
                </a:gridCol>
                <a:gridCol w="2415580">
                  <a:extLst>
                    <a:ext uri="{9D8B030D-6E8A-4147-A177-3AD203B41FA5}">
                      <a16:colId xmlns:a16="http://schemas.microsoft.com/office/drawing/2014/main" val="3410146004"/>
                    </a:ext>
                  </a:extLst>
                </a:gridCol>
                <a:gridCol w="2415580">
                  <a:extLst>
                    <a:ext uri="{9D8B030D-6E8A-4147-A177-3AD203B41FA5}">
                      <a16:colId xmlns:a16="http://schemas.microsoft.com/office/drawing/2014/main" val="1862074291"/>
                    </a:ext>
                  </a:extLst>
                </a:gridCol>
              </a:tblGrid>
              <a:tr h="384073">
                <a:tc>
                  <a:txBody>
                    <a:bodyPr/>
                    <a:lstStyle/>
                    <a:p>
                      <a:pPr algn="ctr"/>
                      <a:r>
                        <a:rPr kumimoji="1" lang="ja-JP" altLang="en-US" sz="1400" b="1" dirty="0">
                          <a:solidFill>
                            <a:schemeClr val="bg1"/>
                          </a:solidFill>
                          <a:latin typeface="+mj-ea"/>
                          <a:ea typeface="+mj-ea"/>
                        </a:rPr>
                        <a:t>項目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b="1" dirty="0">
                          <a:solidFill>
                            <a:schemeClr val="bg1"/>
                          </a:solidFill>
                          <a:latin typeface="+mj-ea"/>
                          <a:ea typeface="+mj-ea"/>
                        </a:rPr>
                        <a:t>ケース１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b="1" dirty="0">
                          <a:solidFill>
                            <a:schemeClr val="bg1"/>
                          </a:solidFill>
                          <a:latin typeface="+mj-ea"/>
                          <a:ea typeface="+mj-ea"/>
                        </a:rPr>
                        <a:t>ケース２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b="1" dirty="0">
                          <a:solidFill>
                            <a:schemeClr val="bg1"/>
                          </a:solidFill>
                          <a:latin typeface="+mj-ea"/>
                          <a:ea typeface="+mj-ea"/>
                        </a:rPr>
                        <a:t>ケース３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2445871948"/>
                  </a:ext>
                </a:extLst>
              </a:tr>
              <a:tr h="747799">
                <a:tc rowSpan="2">
                  <a:txBody>
                    <a:bodyPr/>
                    <a:lstStyle/>
                    <a:p>
                      <a:r>
                        <a:rPr kumimoji="1" lang="ja-JP" altLang="en-US" sz="1400" b="0" dirty="0">
                          <a:solidFill>
                            <a:schemeClr val="tx1"/>
                          </a:solidFill>
                          <a:latin typeface="+mj-ea"/>
                          <a:ea typeface="+mj-ea"/>
                        </a:rPr>
                        <a:t>ケース</a:t>
                      </a:r>
                      <a:endParaRPr kumimoji="1" lang="en-US" altLang="ja-JP" sz="1400" b="0" dirty="0">
                        <a:solidFill>
                          <a:schemeClr val="tx1"/>
                        </a:solidFill>
                        <a:latin typeface="+mj-ea"/>
                        <a:ea typeface="+mj-ea"/>
                      </a:endParaRPr>
                    </a:p>
                    <a:p>
                      <a:r>
                        <a:rPr kumimoji="1" lang="ja-JP" altLang="en-US" sz="1400" b="0" dirty="0">
                          <a:solidFill>
                            <a:schemeClr val="tx1"/>
                          </a:solidFill>
                          <a:latin typeface="+mj-ea"/>
                          <a:ea typeface="+mj-ea"/>
                        </a:rPr>
                        <a:t>概要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使用料収入の多い大口使用者区分の従量使用料に重みをつけて増額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排水需要の多い一般家庭等の区分の超過使用料</a:t>
                      </a:r>
                      <a:r>
                        <a:rPr kumimoji="1" lang="ja-JP" altLang="en-US" sz="1400" b="0" kern="1200" dirty="0">
                          <a:solidFill>
                            <a:schemeClr val="tx1"/>
                          </a:solidFill>
                          <a:latin typeface="+mj-ea"/>
                          <a:ea typeface="+mn-ea"/>
                          <a:cs typeface="+mn-cs"/>
                        </a:rPr>
                        <a:t>に重みをつけて</a:t>
                      </a:r>
                      <a:r>
                        <a:rPr kumimoji="1" lang="ja-JP" altLang="en-US" sz="1400" b="0" dirty="0">
                          <a:solidFill>
                            <a:schemeClr val="tx1"/>
                          </a:solidFill>
                          <a:latin typeface="+mj-ea"/>
                          <a:ea typeface="+mj-ea"/>
                        </a:rPr>
                        <a:t>増額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j-ea"/>
                          <a:ea typeface="+mn-ea"/>
                          <a:cs typeface="+mn-cs"/>
                        </a:rPr>
                        <a:t>従量使用料を同率で増額</a:t>
                      </a:r>
                      <a:endParaRPr kumimoji="1" lang="ja-JP" altLang="en-US" sz="1400" b="0"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23386134"/>
                  </a:ext>
                </a:extLst>
              </a:tr>
              <a:tr h="3543948">
                <a:tc vMerge="1">
                  <a:txBody>
                    <a:bodyPr/>
                    <a:lstStyle/>
                    <a:p>
                      <a:endParaRPr kumimoji="1" lang="ja-JP" altLang="en-US" sz="1400" b="0" dirty="0">
                        <a:solidFill>
                          <a:schemeClr val="tx1"/>
                        </a:solidFill>
                        <a:latin typeface="ＭＳ ゴシック" panose="020B0609070205080204" pitchFamily="49" charset="-128"/>
                        <a:ea typeface="ＭＳ ゴシック" panose="020B0609070205080204" pitchFamily="49"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56855066"/>
                  </a:ext>
                </a:extLst>
              </a:tr>
            </a:tbl>
          </a:graphicData>
        </a:graphic>
      </p:graphicFrame>
      <p:sp>
        <p:nvSpPr>
          <p:cNvPr id="10" name="タイトル 9">
            <a:extLst>
              <a:ext uri="{FF2B5EF4-FFF2-40B4-BE49-F238E27FC236}">
                <a16:creationId xmlns:a16="http://schemas.microsoft.com/office/drawing/2014/main" id="{2B5C4EA9-0679-F9AB-3DDA-A9C5148C510F}"/>
              </a:ext>
            </a:extLst>
          </p:cNvPr>
          <p:cNvSpPr>
            <a:spLocks noGrp="1"/>
          </p:cNvSpPr>
          <p:nvPr>
            <p:ph type="title"/>
          </p:nvPr>
        </p:nvSpPr>
        <p:spPr/>
        <p:txBody>
          <a:bodyPr>
            <a:normAutofit/>
          </a:bodyPr>
          <a:lstStyle/>
          <a:p>
            <a:r>
              <a:rPr lang="ja-JP" altLang="en-US" sz="2400" b="1" dirty="0"/>
              <a:t>３．下水道使用料の改定</a:t>
            </a:r>
          </a:p>
        </p:txBody>
      </p:sp>
      <p:grpSp>
        <p:nvGrpSpPr>
          <p:cNvPr id="2131" name="グループ化 226">
            <a:extLst>
              <a:ext uri="{FF2B5EF4-FFF2-40B4-BE49-F238E27FC236}">
                <a16:creationId xmlns:a16="http://schemas.microsoft.com/office/drawing/2014/main" id="{066F056A-A1B9-E824-0057-66ECCEB835A9}"/>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0235223D-AD01-1894-9E20-59D4AF6B324F}"/>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520D6020-AA19-506D-B43E-61AD94B6D3C0}"/>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25B92E9D-2625-97CB-982C-4C4CAA062BCA}"/>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2BE2A19A-D818-80FB-E9BC-9A4926CD64ED}"/>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5C02AFF2-4EFC-1BE0-2F85-D778AC051B8A}"/>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5FFEA2A2-B314-669C-81A7-B56801822260}"/>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5BE2C7AE-6274-EC35-A3EE-89541A899F5B}"/>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7710F7B2-41FE-CD83-17D2-E98B31556AAE}"/>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1F0DC266-7889-BBCC-9DBB-117CE231B2F9}"/>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E371A7EA-1F28-FC1C-66CA-526634416020}"/>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5E8A6396-897D-A448-3F59-0CAAB7DB66E7}"/>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1A2BAE95-440C-3DC9-6606-0613480FB855}"/>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C1297F2F-7A33-352C-344D-3CF0A7FC8070}"/>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C91A6320-4D3C-45AF-9EF6-6C130536B42B}"/>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7D57B726-5FA1-A808-1495-745B71D61A25}"/>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D8303518-7987-0F73-EE20-B93252316E46}"/>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A869D5DC-36F2-AD90-7D84-8D0E4385B035}"/>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05607B34-74CE-0950-6371-48523686EE39}"/>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A09018FF-B09D-49AB-0A87-E0DDD158B5B7}"/>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AEEB933D-7821-F26C-FE91-FBD97C09AD7E}"/>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AFFD2EB9-D234-0341-DA2C-76327E9D838E}"/>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CAFBCD15-910B-63F1-391E-9311E96780F5}"/>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02C7940D-8746-F45C-0C4C-D6AF5B908B06}"/>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0E01F5CB-D3DD-F3E5-522B-3857B4C5136B}"/>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A1642F44-2075-D40F-37A8-D8F83D421CE1}"/>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595C9B2F-88C3-91BE-35EF-CCF84E03EF8E}"/>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9CB6AFB0-24E5-4A7B-0B93-311D0DAD389C}"/>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D14A162C-0C49-F10F-892F-3469EF07953C}"/>
              </a:ext>
            </a:extLst>
          </p:cNvPr>
          <p:cNvSpPr>
            <a:spLocks noGrp="1"/>
          </p:cNvSpPr>
          <p:nvPr>
            <p:ph type="sldNum" sz="quarter" idx="12"/>
          </p:nvPr>
        </p:nvSpPr>
        <p:spPr/>
        <p:txBody>
          <a:bodyPr/>
          <a:lstStyle/>
          <a:p>
            <a:fld id="{7CBB2185-2232-4DD5-A47D-4275B0AED840}" type="slidenum">
              <a:rPr lang="ja-JP" altLang="en-US" smtClean="0"/>
              <a:pPr/>
              <a:t>8</a:t>
            </a:fld>
            <a:endParaRPr lang="ja-JP" altLang="en-US" dirty="0"/>
          </a:p>
        </p:txBody>
      </p:sp>
      <p:graphicFrame>
        <p:nvGraphicFramePr>
          <p:cNvPr id="52984294" name="表 52984293">
            <a:extLst>
              <a:ext uri="{FF2B5EF4-FFF2-40B4-BE49-F238E27FC236}">
                <a16:creationId xmlns:a16="http://schemas.microsoft.com/office/drawing/2014/main" id="{0BDBAE3E-47BB-1304-93B6-A65B2DE62FD2}"/>
              </a:ext>
            </a:extLst>
          </p:cNvPr>
          <p:cNvGraphicFramePr>
            <a:graphicFrameLocks noGrp="1"/>
          </p:cNvGraphicFramePr>
          <p:nvPr>
            <p:extLst>
              <p:ext uri="{D42A27DB-BD31-4B8C-83A1-F6EECF244321}">
                <p14:modId xmlns:p14="http://schemas.microsoft.com/office/powerpoint/2010/main" val="1657287139"/>
              </p:ext>
            </p:extLst>
          </p:nvPr>
        </p:nvGraphicFramePr>
        <p:xfrm>
          <a:off x="-3980498" y="1521192"/>
          <a:ext cx="3155257" cy="6218730"/>
        </p:xfrm>
        <a:graphic>
          <a:graphicData uri="http://schemas.openxmlformats.org/drawingml/2006/table">
            <a:tbl>
              <a:tblPr/>
              <a:tblGrid>
                <a:gridCol w="1903860">
                  <a:extLst>
                    <a:ext uri="{9D8B030D-6E8A-4147-A177-3AD203B41FA5}">
                      <a16:colId xmlns:a16="http://schemas.microsoft.com/office/drawing/2014/main" val="3552819159"/>
                    </a:ext>
                  </a:extLst>
                </a:gridCol>
                <a:gridCol w="1251397">
                  <a:extLst>
                    <a:ext uri="{9D8B030D-6E8A-4147-A177-3AD203B41FA5}">
                      <a16:colId xmlns:a16="http://schemas.microsoft.com/office/drawing/2014/main" val="1280022853"/>
                    </a:ext>
                  </a:extLst>
                </a:gridCol>
              </a:tblGrid>
              <a:tr h="475992">
                <a:tc>
                  <a:txBody>
                    <a:bodyPr/>
                    <a:lstStyle/>
                    <a:p>
                      <a:pPr algn="ctr" latinLnBrk="1"/>
                      <a:r>
                        <a:rPr lang="ja-JP" altLang="en-US" sz="1800" b="1" dirty="0">
                          <a:solidFill>
                            <a:schemeClr val="bg1"/>
                          </a:solidFill>
                          <a:effectLst/>
                          <a:latin typeface="メイリオ" panose="020B0604030504040204" pitchFamily="50" charset="-128"/>
                          <a:ea typeface="メイリオ" panose="020B0604030504040204" pitchFamily="50" charset="-128"/>
                        </a:rPr>
                        <a:t>汚水排除量</a:t>
                      </a:r>
                      <a:endParaRPr lang="en-US" altLang="ja-JP" sz="1800" b="1" dirty="0">
                        <a:solidFill>
                          <a:schemeClr val="bg1"/>
                        </a:solidFill>
                        <a:effectLst/>
                        <a:latin typeface="メイリオ" panose="020B0604030504040204" pitchFamily="50" charset="-128"/>
                        <a:ea typeface="メイリオ" panose="020B0604030504040204" pitchFamily="50" charset="-128"/>
                      </a:endParaRPr>
                    </a:p>
                    <a:p>
                      <a:pPr algn="ctr" latinLnBrk="1"/>
                      <a:r>
                        <a:rPr lang="ja-JP" altLang="en-US" sz="1800" b="1" dirty="0">
                          <a:solidFill>
                            <a:schemeClr val="bg1"/>
                          </a:solidFill>
                          <a:effectLst/>
                          <a:latin typeface="メイリオ" panose="020B0604030504040204" pitchFamily="50" charset="-128"/>
                          <a:ea typeface="メイリオ" panose="020B0604030504040204" pitchFamily="50" charset="-128"/>
                        </a:rPr>
                        <a:t>（使用水量）</a:t>
                      </a:r>
                    </a:p>
                    <a:p>
                      <a:pPr algn="ctr" latinLnBrk="1"/>
                      <a:r>
                        <a:rPr lang="ja-JP" altLang="en-US" sz="1800" b="1" dirty="0">
                          <a:solidFill>
                            <a:schemeClr val="bg1"/>
                          </a:solidFill>
                          <a:effectLst/>
                          <a:latin typeface="メイリオ" panose="020B0604030504040204" pitchFamily="50" charset="-128"/>
                          <a:ea typeface="メイリオ" panose="020B0604030504040204" pitchFamily="50" charset="-128"/>
                        </a:rPr>
                        <a:t>：㎥</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latinLnBrk="1"/>
                      <a:r>
                        <a:rPr lang="zh-TW" altLang="en-US" sz="1800" b="1" dirty="0">
                          <a:solidFill>
                            <a:schemeClr val="bg1"/>
                          </a:solidFill>
                          <a:effectLst/>
                          <a:latin typeface="メイリオ" panose="020B0604030504040204" pitchFamily="50" charset="-128"/>
                          <a:ea typeface="メイリオ" panose="020B0604030504040204" pitchFamily="50" charset="-128"/>
                        </a:rPr>
                        <a:t>使用料</a:t>
                      </a:r>
                      <a:endParaRPr lang="en-US" altLang="zh-TW" sz="1800" b="1" dirty="0">
                        <a:solidFill>
                          <a:schemeClr val="bg1"/>
                        </a:solidFill>
                        <a:effectLst/>
                        <a:latin typeface="メイリオ" panose="020B0604030504040204" pitchFamily="50" charset="-128"/>
                        <a:ea typeface="メイリオ" panose="020B0604030504040204" pitchFamily="50" charset="-128"/>
                      </a:endParaRPr>
                    </a:p>
                    <a:p>
                      <a:pPr algn="ctr" latinLnBrk="1"/>
                      <a:r>
                        <a:rPr lang="zh-TW" altLang="en-US" sz="1800" b="1" dirty="0">
                          <a:solidFill>
                            <a:schemeClr val="bg1"/>
                          </a:solidFill>
                          <a:effectLst/>
                          <a:latin typeface="メイリオ" panose="020B0604030504040204" pitchFamily="50" charset="-128"/>
                          <a:ea typeface="メイリオ" panose="020B0604030504040204" pitchFamily="50" charset="-128"/>
                        </a:rPr>
                        <a:t>基準額</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2389334247"/>
                  </a:ext>
                </a:extLst>
              </a:tr>
              <a:tr h="475992">
                <a:tc>
                  <a:txBody>
                    <a:bodyPr/>
                    <a:lstStyle/>
                    <a:p>
                      <a:pPr latinLnBrk="1"/>
                      <a:r>
                        <a:rPr lang="en-US" altLang="ja-JP" sz="1800" dirty="0">
                          <a:effectLst/>
                          <a:latin typeface="メイリオ" panose="020B0604030504040204" pitchFamily="50" charset="-128"/>
                          <a:ea typeface="メイリオ" panose="020B0604030504040204" pitchFamily="50" charset="-128"/>
                        </a:rPr>
                        <a:t>10</a:t>
                      </a:r>
                      <a:r>
                        <a:rPr lang="ja-JP" altLang="en-US" sz="1800" dirty="0">
                          <a:effectLst/>
                          <a:latin typeface="メイリオ" panose="020B0604030504040204" pitchFamily="50" charset="-128"/>
                          <a:ea typeface="メイリオ" panose="020B0604030504040204" pitchFamily="50" charset="-128"/>
                        </a:rPr>
                        <a:t>㎥まで</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1,500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30575254"/>
                  </a:ext>
                </a:extLst>
              </a:tr>
              <a:tr h="475992">
                <a:tc>
                  <a:txBody>
                    <a:bodyPr/>
                    <a:lstStyle/>
                    <a:p>
                      <a:pPr latinLnBrk="1"/>
                      <a:r>
                        <a:rPr lang="en-US" altLang="ja-JP" sz="1800" dirty="0">
                          <a:effectLst/>
                          <a:latin typeface="メイリオ" panose="020B0604030504040204" pitchFamily="50" charset="-128"/>
                          <a:ea typeface="メイリオ" panose="020B0604030504040204" pitchFamily="50" charset="-128"/>
                        </a:rPr>
                        <a:t>10</a:t>
                      </a:r>
                      <a:r>
                        <a:rPr lang="ja-JP" altLang="en-US" sz="1800" dirty="0">
                          <a:effectLst/>
                          <a:latin typeface="メイリオ" panose="020B0604030504040204" pitchFamily="50" charset="-128"/>
                          <a:ea typeface="メイリオ" panose="020B0604030504040204" pitchFamily="50" charset="-128"/>
                        </a:rPr>
                        <a:t>㎥を超え</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20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50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06797120"/>
                  </a:ext>
                </a:extLst>
              </a:tr>
              <a:tr h="475992">
                <a:tc>
                  <a:txBody>
                    <a:bodyPr/>
                    <a:lstStyle/>
                    <a:p>
                      <a:pPr latinLnBrk="1"/>
                      <a:r>
                        <a:rPr lang="en-US" altLang="ja-JP" sz="1800" dirty="0">
                          <a:effectLst/>
                          <a:latin typeface="メイリオ" panose="020B0604030504040204" pitchFamily="50" charset="-128"/>
                          <a:ea typeface="メイリオ" panose="020B0604030504040204" pitchFamily="50" charset="-128"/>
                        </a:rPr>
                        <a:t>20</a:t>
                      </a:r>
                      <a:r>
                        <a:rPr lang="ja-JP" altLang="en-US" sz="1800" dirty="0">
                          <a:effectLst/>
                          <a:latin typeface="メイリオ" panose="020B0604030504040204" pitchFamily="50" charset="-128"/>
                          <a:ea typeface="メイリオ" panose="020B0604030504040204" pitchFamily="50" charset="-128"/>
                        </a:rPr>
                        <a:t>㎥を超え</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40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95</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28783802"/>
                  </a:ext>
                </a:extLst>
              </a:tr>
              <a:tr h="475992">
                <a:tc>
                  <a:txBody>
                    <a:bodyPr/>
                    <a:lstStyle/>
                    <a:p>
                      <a:pPr latinLnBrk="1"/>
                      <a:r>
                        <a:rPr lang="en-US" altLang="ja-JP" sz="1800" dirty="0">
                          <a:effectLst/>
                          <a:latin typeface="メイリオ" panose="020B0604030504040204" pitchFamily="50" charset="-128"/>
                          <a:ea typeface="メイリオ" panose="020B0604030504040204" pitchFamily="50" charset="-128"/>
                        </a:rPr>
                        <a:t>40</a:t>
                      </a:r>
                      <a:r>
                        <a:rPr lang="ja-JP" altLang="en-US" sz="1800" dirty="0">
                          <a:effectLst/>
                          <a:latin typeface="メイリオ" panose="020B0604030504040204" pitchFamily="50" charset="-128"/>
                          <a:ea typeface="メイリオ" panose="020B0604030504040204" pitchFamily="50" charset="-128"/>
                        </a:rPr>
                        <a:t>㎥を超え</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60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105</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97725100"/>
                  </a:ext>
                </a:extLst>
              </a:tr>
              <a:tr h="475992">
                <a:tc>
                  <a:txBody>
                    <a:bodyPr/>
                    <a:lstStyle/>
                    <a:p>
                      <a:pPr latinLnBrk="1"/>
                      <a:r>
                        <a:rPr lang="en-US" altLang="ja-JP" sz="1800" dirty="0">
                          <a:effectLst/>
                          <a:latin typeface="メイリオ" panose="020B0604030504040204" pitchFamily="50" charset="-128"/>
                          <a:ea typeface="メイリオ" panose="020B0604030504040204" pitchFamily="50" charset="-128"/>
                        </a:rPr>
                        <a:t>60</a:t>
                      </a:r>
                      <a:r>
                        <a:rPr lang="ja-JP" altLang="en-US" sz="1800" dirty="0">
                          <a:effectLst/>
                          <a:latin typeface="メイリオ" panose="020B0604030504040204" pitchFamily="50" charset="-128"/>
                          <a:ea typeface="メイリオ" panose="020B0604030504040204" pitchFamily="50" charset="-128"/>
                        </a:rPr>
                        <a:t>㎥を超え</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100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120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69381148"/>
                  </a:ext>
                </a:extLst>
              </a:tr>
              <a:tr h="475992">
                <a:tc>
                  <a:txBody>
                    <a:bodyPr/>
                    <a:lstStyle/>
                    <a:p>
                      <a:pPr latinLnBrk="1"/>
                      <a:r>
                        <a:rPr lang="en-US" altLang="ja-JP" sz="1800" dirty="0">
                          <a:effectLst/>
                          <a:latin typeface="メイリオ" panose="020B0604030504040204" pitchFamily="50" charset="-128"/>
                          <a:ea typeface="メイリオ" panose="020B0604030504040204" pitchFamily="50" charset="-128"/>
                        </a:rPr>
                        <a:t>100</a:t>
                      </a:r>
                      <a:r>
                        <a:rPr lang="ja-JP" altLang="en-US" sz="1800" dirty="0">
                          <a:effectLst/>
                          <a:latin typeface="メイリオ" panose="020B0604030504040204" pitchFamily="50" charset="-128"/>
                          <a:ea typeface="メイリオ" panose="020B0604030504040204" pitchFamily="50" charset="-128"/>
                        </a:rPr>
                        <a:t>㎥を超え</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200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130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799802487"/>
                  </a:ext>
                </a:extLst>
              </a:tr>
              <a:tr h="475992">
                <a:tc>
                  <a:txBody>
                    <a:bodyPr/>
                    <a:lstStyle/>
                    <a:p>
                      <a:pPr latinLnBrk="1"/>
                      <a:r>
                        <a:rPr lang="en-US" altLang="ja-JP" sz="1800" dirty="0">
                          <a:effectLst/>
                          <a:latin typeface="メイリオ" panose="020B0604030504040204" pitchFamily="50" charset="-128"/>
                          <a:ea typeface="メイリオ" panose="020B0604030504040204" pitchFamily="50" charset="-128"/>
                        </a:rPr>
                        <a:t>200</a:t>
                      </a:r>
                      <a:r>
                        <a:rPr lang="ja-JP" altLang="en-US" sz="1800" dirty="0">
                          <a:effectLst/>
                          <a:latin typeface="メイリオ" panose="020B0604030504040204" pitchFamily="50" charset="-128"/>
                          <a:ea typeface="メイリオ" panose="020B0604030504040204" pitchFamily="50" charset="-128"/>
                        </a:rPr>
                        <a:t>㎥を超え</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400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145</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37130190"/>
                  </a:ext>
                </a:extLst>
              </a:tr>
              <a:tr h="486121">
                <a:tc>
                  <a:txBody>
                    <a:bodyPr/>
                    <a:lstStyle/>
                    <a:p>
                      <a:pPr latinLnBrk="1"/>
                      <a:r>
                        <a:rPr lang="en-US" altLang="ja-JP" sz="1800" dirty="0">
                          <a:effectLst/>
                          <a:latin typeface="メイリオ" panose="020B0604030504040204" pitchFamily="50" charset="-128"/>
                          <a:ea typeface="メイリオ" panose="020B0604030504040204" pitchFamily="50" charset="-128"/>
                        </a:rPr>
                        <a:t>400</a:t>
                      </a:r>
                      <a:r>
                        <a:rPr lang="ja-JP" altLang="en-US" sz="1800" dirty="0">
                          <a:effectLst/>
                          <a:latin typeface="メイリオ" panose="020B0604030504040204" pitchFamily="50" charset="-128"/>
                          <a:ea typeface="メイリオ" panose="020B0604030504040204" pitchFamily="50" charset="-128"/>
                        </a:rPr>
                        <a:t>㎥を超え</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1000</a:t>
                      </a:r>
                      <a:r>
                        <a:rPr lang="ja-JP" altLang="en-US" sz="1800" dirty="0">
                          <a:effectLst/>
                          <a:latin typeface="メイリオ" panose="020B0604030504040204" pitchFamily="50" charset="-128"/>
                          <a:ea typeface="メイリオ" panose="020B0604030504040204" pitchFamily="50" charset="-128"/>
                        </a:rPr>
                        <a:t>㎥までの分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170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436796866"/>
                  </a:ext>
                </a:extLst>
              </a:tr>
              <a:tr h="475992">
                <a:tc>
                  <a:txBody>
                    <a:bodyPr/>
                    <a:lstStyle/>
                    <a:p>
                      <a:pPr latinLnBrk="1"/>
                      <a:r>
                        <a:rPr lang="en-US" altLang="ja-JP" sz="1800" dirty="0">
                          <a:effectLst/>
                          <a:latin typeface="メイリオ" panose="020B0604030504040204" pitchFamily="50" charset="-128"/>
                          <a:ea typeface="メイリオ" panose="020B0604030504040204" pitchFamily="50" charset="-128"/>
                        </a:rPr>
                        <a:t>1000</a:t>
                      </a:r>
                      <a:r>
                        <a:rPr lang="ja-JP" altLang="en-US" sz="1800" dirty="0">
                          <a:effectLst/>
                          <a:latin typeface="メイリオ" panose="020B0604030504040204" pitchFamily="50" charset="-128"/>
                          <a:ea typeface="メイリオ" panose="020B0604030504040204" pitchFamily="50" charset="-128"/>
                        </a:rPr>
                        <a:t>㎥を</a:t>
                      </a:r>
                      <a:endParaRPr lang="en-US" altLang="ja-JP" sz="1800" dirty="0">
                        <a:effectLst/>
                        <a:latin typeface="メイリオ" panose="020B0604030504040204" pitchFamily="50" charset="-128"/>
                        <a:ea typeface="メイリオ" panose="020B0604030504040204" pitchFamily="50" charset="-128"/>
                      </a:endParaRPr>
                    </a:p>
                    <a:p>
                      <a:pPr latinLnBrk="1"/>
                      <a:r>
                        <a:rPr lang="ja-JP" altLang="en-US" sz="1800" dirty="0">
                          <a:effectLst/>
                          <a:latin typeface="メイリオ" panose="020B0604030504040204" pitchFamily="50" charset="-128"/>
                          <a:ea typeface="メイリオ" panose="020B0604030504040204" pitchFamily="50" charset="-128"/>
                        </a:rPr>
                        <a:t>超える分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atinLnBrk="1"/>
                      <a:r>
                        <a:rPr lang="en-US" altLang="ja-JP" sz="1800" dirty="0">
                          <a:effectLst/>
                          <a:latin typeface="メイリオ" panose="020B0604030504040204" pitchFamily="50" charset="-128"/>
                          <a:ea typeface="メイリオ" panose="020B0604030504040204" pitchFamily="50" charset="-128"/>
                        </a:rPr>
                        <a:t>1</a:t>
                      </a:r>
                      <a:r>
                        <a:rPr lang="ja-JP" altLang="en-US" sz="1800" dirty="0">
                          <a:effectLst/>
                          <a:latin typeface="メイリオ" panose="020B0604030504040204" pitchFamily="50" charset="-128"/>
                          <a:ea typeface="メイリオ" panose="020B0604030504040204" pitchFamily="50" charset="-128"/>
                        </a:rPr>
                        <a:t>㎥につき</a:t>
                      </a:r>
                      <a:endParaRPr lang="en-US" altLang="ja-JP" sz="1800" dirty="0">
                        <a:effectLst/>
                        <a:latin typeface="メイリオ" panose="020B0604030504040204" pitchFamily="50" charset="-128"/>
                        <a:ea typeface="メイリオ" panose="020B0604030504040204" pitchFamily="50" charset="-128"/>
                      </a:endParaRPr>
                    </a:p>
                    <a:p>
                      <a:pPr latinLnBrk="1"/>
                      <a:r>
                        <a:rPr lang="en-US" altLang="ja-JP" sz="1800" dirty="0">
                          <a:effectLst/>
                          <a:latin typeface="メイリオ" panose="020B0604030504040204" pitchFamily="50" charset="-128"/>
                          <a:ea typeface="メイリオ" panose="020B0604030504040204" pitchFamily="50" charset="-128"/>
                        </a:rPr>
                        <a:t>190</a:t>
                      </a:r>
                      <a:r>
                        <a:rPr lang="ja-JP" altLang="en-US" sz="1800" dirty="0">
                          <a:effectLst/>
                          <a:latin typeface="メイリオ" panose="020B0604030504040204" pitchFamily="50" charset="-128"/>
                          <a:ea typeface="メイリオ" panose="020B0604030504040204" pitchFamily="50" charset="-128"/>
                        </a:rPr>
                        <a:t>円</a:t>
                      </a:r>
                    </a:p>
                  </a:txBody>
                  <a:tcPr marL="58961" marR="58961" marT="29481" marB="2948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56999568"/>
                  </a:ext>
                </a:extLst>
              </a:tr>
            </a:tbl>
          </a:graphicData>
        </a:graphic>
      </p:graphicFrame>
      <p:sp>
        <p:nvSpPr>
          <p:cNvPr id="5" name="テキスト ボックス 4">
            <a:extLst>
              <a:ext uri="{FF2B5EF4-FFF2-40B4-BE49-F238E27FC236}">
                <a16:creationId xmlns:a16="http://schemas.microsoft.com/office/drawing/2014/main" id="{13BC58DF-9597-5CBA-52CD-0E23264E37B8}"/>
              </a:ext>
            </a:extLst>
          </p:cNvPr>
          <p:cNvSpPr txBox="1"/>
          <p:nvPr/>
        </p:nvSpPr>
        <p:spPr>
          <a:xfrm>
            <a:off x="3162446" y="1351905"/>
            <a:ext cx="2646878"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下水道使用料の改定ケース</a:t>
            </a:r>
          </a:p>
        </p:txBody>
      </p:sp>
      <p:sp>
        <p:nvSpPr>
          <p:cNvPr id="8" name="テキスト ボックス 7">
            <a:extLst>
              <a:ext uri="{FF2B5EF4-FFF2-40B4-BE49-F238E27FC236}">
                <a16:creationId xmlns:a16="http://schemas.microsoft.com/office/drawing/2014/main" id="{2E5B7B88-7745-D499-99D2-BBF2BA3F3047}"/>
              </a:ext>
            </a:extLst>
          </p:cNvPr>
          <p:cNvSpPr txBox="1"/>
          <p:nvPr/>
        </p:nvSpPr>
        <p:spPr>
          <a:xfrm>
            <a:off x="507115" y="841106"/>
            <a:ext cx="4945585" cy="461665"/>
          </a:xfrm>
          <a:prstGeom prst="rect">
            <a:avLst/>
          </a:prstGeom>
          <a:solidFill>
            <a:srgbClr val="008000"/>
          </a:solidFill>
          <a:ln>
            <a:noFill/>
          </a:ln>
        </p:spPr>
        <p:txBody>
          <a:bodyPr wrap="none" rtlCol="0" anchor="ctr" anchorCtr="0">
            <a:spAutoFit/>
          </a:bodyPr>
          <a:lstStyle/>
          <a:p>
            <a:r>
              <a:rPr lang="ja-JP" altLang="en-US" sz="2400" b="1" dirty="0">
                <a:solidFill>
                  <a:schemeClr val="bg1"/>
                </a:solidFill>
                <a:latin typeface="メイリオ" panose="020B0604030504040204" pitchFamily="50" charset="-128"/>
                <a:ea typeface="メイリオ" panose="020B0604030504040204" pitchFamily="50" charset="-128"/>
              </a:rPr>
              <a:t>３</a:t>
            </a:r>
            <a:r>
              <a:rPr kumimoji="1" lang="en-US" altLang="ja-JP" sz="2400" b="1" dirty="0">
                <a:solidFill>
                  <a:schemeClr val="bg1"/>
                </a:solidFill>
                <a:latin typeface="メイリオ" panose="020B0604030504040204" pitchFamily="50" charset="-128"/>
                <a:ea typeface="メイリオ" panose="020B0604030504040204" pitchFamily="50" charset="-128"/>
              </a:rPr>
              <a:t>-</a:t>
            </a:r>
            <a:r>
              <a:rPr lang="ja-JP" altLang="en-US" sz="2400" b="1" dirty="0">
                <a:solidFill>
                  <a:schemeClr val="bg1"/>
                </a:solidFill>
                <a:latin typeface="メイリオ" panose="020B0604030504040204" pitchFamily="50" charset="-128"/>
                <a:ea typeface="メイリオ" panose="020B0604030504040204" pitchFamily="50" charset="-128"/>
              </a:rPr>
              <a:t>１</a:t>
            </a:r>
            <a:r>
              <a:rPr kumimoji="1" lang="ja-JP" altLang="en-US" sz="2400" b="1" dirty="0">
                <a:solidFill>
                  <a:schemeClr val="bg1"/>
                </a:solidFill>
                <a:latin typeface="メイリオ" panose="020B0604030504040204" pitchFamily="50" charset="-128"/>
                <a:ea typeface="メイリオ" panose="020B0604030504040204" pitchFamily="50" charset="-128"/>
              </a:rPr>
              <a:t>　下水道使用料の改定ケース</a:t>
            </a:r>
          </a:p>
        </p:txBody>
      </p:sp>
      <p:pic>
        <p:nvPicPr>
          <p:cNvPr id="11" name="図 10">
            <a:extLst>
              <a:ext uri="{FF2B5EF4-FFF2-40B4-BE49-F238E27FC236}">
                <a16:creationId xmlns:a16="http://schemas.microsoft.com/office/drawing/2014/main" id="{D1393F59-5069-0AEF-B1CF-2AAE5D2A485F}"/>
              </a:ext>
            </a:extLst>
          </p:cNvPr>
          <p:cNvPicPr>
            <a:picLocks noChangeAspect="1"/>
          </p:cNvPicPr>
          <p:nvPr/>
        </p:nvPicPr>
        <p:blipFill>
          <a:blip r:embed="rId3"/>
          <a:stretch>
            <a:fillRect/>
          </a:stretch>
        </p:blipFill>
        <p:spPr>
          <a:xfrm>
            <a:off x="6417249" y="2895580"/>
            <a:ext cx="1704213" cy="3415782"/>
          </a:xfrm>
          <a:prstGeom prst="rect">
            <a:avLst/>
          </a:prstGeom>
        </p:spPr>
      </p:pic>
      <p:pic>
        <p:nvPicPr>
          <p:cNvPr id="12" name="図 11">
            <a:extLst>
              <a:ext uri="{FF2B5EF4-FFF2-40B4-BE49-F238E27FC236}">
                <a16:creationId xmlns:a16="http://schemas.microsoft.com/office/drawing/2014/main" id="{FDB7491A-D570-8B5A-CA50-33EDE499DE6B}"/>
              </a:ext>
            </a:extLst>
          </p:cNvPr>
          <p:cNvPicPr>
            <a:picLocks noChangeAspect="1"/>
          </p:cNvPicPr>
          <p:nvPr/>
        </p:nvPicPr>
        <p:blipFill>
          <a:blip r:embed="rId3"/>
          <a:stretch>
            <a:fillRect/>
          </a:stretch>
        </p:blipFill>
        <p:spPr>
          <a:xfrm>
            <a:off x="1559832" y="2895580"/>
            <a:ext cx="1704213" cy="3415782"/>
          </a:xfrm>
          <a:prstGeom prst="rect">
            <a:avLst/>
          </a:prstGeom>
        </p:spPr>
      </p:pic>
      <p:sp>
        <p:nvSpPr>
          <p:cNvPr id="30" name="正方形/長方形 29">
            <a:extLst>
              <a:ext uri="{FF2B5EF4-FFF2-40B4-BE49-F238E27FC236}">
                <a16:creationId xmlns:a16="http://schemas.microsoft.com/office/drawing/2014/main" id="{0FC6BA61-6765-DA6F-8514-8CF7028B4089}"/>
              </a:ext>
            </a:extLst>
          </p:cNvPr>
          <p:cNvSpPr/>
          <p:nvPr/>
        </p:nvSpPr>
        <p:spPr>
          <a:xfrm>
            <a:off x="1571112" y="4919491"/>
            <a:ext cx="1692934" cy="1325831"/>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a:extLst>
              <a:ext uri="{FF2B5EF4-FFF2-40B4-BE49-F238E27FC236}">
                <a16:creationId xmlns:a16="http://schemas.microsoft.com/office/drawing/2014/main" id="{2F3980F8-E4CF-4531-08E4-EE8E1554A853}"/>
              </a:ext>
            </a:extLst>
          </p:cNvPr>
          <p:cNvPicPr>
            <a:picLocks noChangeAspect="1"/>
          </p:cNvPicPr>
          <p:nvPr/>
        </p:nvPicPr>
        <p:blipFill>
          <a:blip r:embed="rId3"/>
          <a:stretch>
            <a:fillRect/>
          </a:stretch>
        </p:blipFill>
        <p:spPr>
          <a:xfrm>
            <a:off x="4048941" y="2895580"/>
            <a:ext cx="1704213" cy="3415782"/>
          </a:xfrm>
          <a:prstGeom prst="rect">
            <a:avLst/>
          </a:prstGeom>
        </p:spPr>
      </p:pic>
      <p:sp>
        <p:nvSpPr>
          <p:cNvPr id="52984289" name="正方形/長方形 52984288">
            <a:extLst>
              <a:ext uri="{FF2B5EF4-FFF2-40B4-BE49-F238E27FC236}">
                <a16:creationId xmlns:a16="http://schemas.microsoft.com/office/drawing/2014/main" id="{8C833492-AC8C-B799-CFF6-AD7954DF9172}"/>
              </a:ext>
            </a:extLst>
          </p:cNvPr>
          <p:cNvSpPr/>
          <p:nvPr/>
        </p:nvSpPr>
        <p:spPr>
          <a:xfrm>
            <a:off x="4030617" y="3630019"/>
            <a:ext cx="1704214" cy="1289472"/>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13">
            <a:extLst>
              <a:ext uri="{FF2B5EF4-FFF2-40B4-BE49-F238E27FC236}">
                <a16:creationId xmlns:a16="http://schemas.microsoft.com/office/drawing/2014/main" id="{61E04DA5-BFBB-40B6-541A-DEAD6703DF57}"/>
              </a:ext>
            </a:extLst>
          </p:cNvPr>
          <p:cNvSpPr/>
          <p:nvPr/>
        </p:nvSpPr>
        <p:spPr>
          <a:xfrm>
            <a:off x="6429172" y="3630019"/>
            <a:ext cx="1692290" cy="2608222"/>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3505103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B6F56-13CE-FC7C-347A-60D59E9449E4}"/>
            </a:ext>
          </a:extLst>
        </p:cNvPr>
        <p:cNvGrpSpPr/>
        <p:nvPr/>
      </p:nvGrpSpPr>
      <p:grpSpPr>
        <a:xfrm>
          <a:off x="0" y="0"/>
          <a:ext cx="0" cy="0"/>
          <a:chOff x="0" y="0"/>
          <a:chExt cx="0" cy="0"/>
        </a:xfrm>
      </p:grpSpPr>
      <p:sp>
        <p:nvSpPr>
          <p:cNvPr id="10" name="タイトル 9">
            <a:extLst>
              <a:ext uri="{FF2B5EF4-FFF2-40B4-BE49-F238E27FC236}">
                <a16:creationId xmlns:a16="http://schemas.microsoft.com/office/drawing/2014/main" id="{EE063802-195D-BE80-9BCD-3B26B8E1E4CB}"/>
              </a:ext>
            </a:extLst>
          </p:cNvPr>
          <p:cNvSpPr>
            <a:spLocks noGrp="1"/>
          </p:cNvSpPr>
          <p:nvPr>
            <p:ph type="title"/>
          </p:nvPr>
        </p:nvSpPr>
        <p:spPr/>
        <p:txBody>
          <a:bodyPr>
            <a:normAutofit/>
          </a:bodyPr>
          <a:lstStyle/>
          <a:p>
            <a:r>
              <a:rPr lang="ja-JP" altLang="en-US" sz="2400" b="1" dirty="0"/>
              <a:t>３．下水道使用料の改定</a:t>
            </a:r>
          </a:p>
        </p:txBody>
      </p:sp>
      <p:grpSp>
        <p:nvGrpSpPr>
          <p:cNvPr id="2131" name="グループ化 226">
            <a:extLst>
              <a:ext uri="{FF2B5EF4-FFF2-40B4-BE49-F238E27FC236}">
                <a16:creationId xmlns:a16="http://schemas.microsoft.com/office/drawing/2014/main" id="{1551D074-A528-4E3D-CD8B-0F0ED8DFC8CA}"/>
              </a:ext>
            </a:extLst>
          </p:cNvPr>
          <p:cNvGrpSpPr>
            <a:grpSpLocks/>
          </p:cNvGrpSpPr>
          <p:nvPr/>
        </p:nvGrpSpPr>
        <p:grpSpPr bwMode="auto">
          <a:xfrm>
            <a:off x="0" y="0"/>
            <a:ext cx="323850" cy="288925"/>
            <a:chOff x="0" y="0"/>
            <a:chExt cx="324000" cy="288001"/>
          </a:xfrm>
        </p:grpSpPr>
        <p:grpSp>
          <p:nvGrpSpPr>
            <p:cNvPr id="1969765732" name="グループ化 1969765732">
              <a:extLst>
                <a:ext uri="{FF2B5EF4-FFF2-40B4-BE49-F238E27FC236}">
                  <a16:creationId xmlns:a16="http://schemas.microsoft.com/office/drawing/2014/main" id="{16410962-0EF0-55EC-D04C-08AF6466BF22}"/>
                </a:ext>
              </a:extLst>
            </p:cNvPr>
            <p:cNvGrpSpPr>
              <a:grpSpLocks/>
            </p:cNvGrpSpPr>
            <p:nvPr/>
          </p:nvGrpSpPr>
          <p:grpSpPr bwMode="auto">
            <a:xfrm>
              <a:off x="73301" y="83431"/>
              <a:ext cx="177398" cy="45772"/>
              <a:chOff x="73301" y="83431"/>
              <a:chExt cx="157687" cy="54000"/>
            </a:xfrm>
          </p:grpSpPr>
        </p:grpSp>
      </p:grpSp>
      <p:grpSp>
        <p:nvGrpSpPr>
          <p:cNvPr id="2126" name="グループ化 284">
            <a:extLst>
              <a:ext uri="{FF2B5EF4-FFF2-40B4-BE49-F238E27FC236}">
                <a16:creationId xmlns:a16="http://schemas.microsoft.com/office/drawing/2014/main" id="{C6FE105B-EB76-6023-73B9-10E6AC2E763B}"/>
              </a:ext>
            </a:extLst>
          </p:cNvPr>
          <p:cNvGrpSpPr>
            <a:grpSpLocks/>
          </p:cNvGrpSpPr>
          <p:nvPr/>
        </p:nvGrpSpPr>
        <p:grpSpPr bwMode="auto">
          <a:xfrm>
            <a:off x="0" y="0"/>
            <a:ext cx="323850" cy="288925"/>
            <a:chOff x="7291" y="9464"/>
            <a:chExt cx="2880" cy="2520"/>
          </a:xfrm>
        </p:grpSpPr>
      </p:grpSp>
      <p:grpSp>
        <p:nvGrpSpPr>
          <p:cNvPr id="2120" name="Group 72">
            <a:extLst>
              <a:ext uri="{FF2B5EF4-FFF2-40B4-BE49-F238E27FC236}">
                <a16:creationId xmlns:a16="http://schemas.microsoft.com/office/drawing/2014/main" id="{5ABDBFE7-690B-91D4-94F3-479BF7727E52}"/>
              </a:ext>
            </a:extLst>
          </p:cNvPr>
          <p:cNvGrpSpPr>
            <a:grpSpLocks/>
          </p:cNvGrpSpPr>
          <p:nvPr/>
        </p:nvGrpSpPr>
        <p:grpSpPr bwMode="auto">
          <a:xfrm>
            <a:off x="0" y="0"/>
            <a:ext cx="323850" cy="288925"/>
            <a:chOff x="0" y="0"/>
            <a:chExt cx="324000" cy="288001"/>
          </a:xfrm>
        </p:grpSpPr>
        <p:grpSp>
          <p:nvGrpSpPr>
            <p:cNvPr id="1722297101" name="グループ化 1722297101">
              <a:extLst>
                <a:ext uri="{FF2B5EF4-FFF2-40B4-BE49-F238E27FC236}">
                  <a16:creationId xmlns:a16="http://schemas.microsoft.com/office/drawing/2014/main" id="{E8B46886-CAA7-785F-C5BF-7EB7BBA74559}"/>
                </a:ext>
              </a:extLst>
            </p:cNvPr>
            <p:cNvGrpSpPr>
              <a:grpSpLocks/>
            </p:cNvGrpSpPr>
            <p:nvPr/>
          </p:nvGrpSpPr>
          <p:grpSpPr bwMode="auto">
            <a:xfrm>
              <a:off x="73301" y="83431"/>
              <a:ext cx="177398" cy="45772"/>
              <a:chOff x="73301" y="83431"/>
              <a:chExt cx="157687" cy="54000"/>
            </a:xfrm>
          </p:grpSpPr>
        </p:grpSp>
      </p:grpSp>
      <p:grpSp>
        <p:nvGrpSpPr>
          <p:cNvPr id="2115" name="Group 67">
            <a:extLst>
              <a:ext uri="{FF2B5EF4-FFF2-40B4-BE49-F238E27FC236}">
                <a16:creationId xmlns:a16="http://schemas.microsoft.com/office/drawing/2014/main" id="{42E89F9F-557E-D173-72E5-CA300E564DA6}"/>
              </a:ext>
            </a:extLst>
          </p:cNvPr>
          <p:cNvGrpSpPr>
            <a:grpSpLocks/>
          </p:cNvGrpSpPr>
          <p:nvPr/>
        </p:nvGrpSpPr>
        <p:grpSpPr bwMode="auto">
          <a:xfrm>
            <a:off x="0" y="0"/>
            <a:ext cx="323850" cy="288925"/>
            <a:chOff x="7291" y="9464"/>
            <a:chExt cx="2880" cy="2520"/>
          </a:xfrm>
        </p:grpSpPr>
      </p:grpSp>
      <p:grpSp>
        <p:nvGrpSpPr>
          <p:cNvPr id="2109" name="Group 61">
            <a:extLst>
              <a:ext uri="{FF2B5EF4-FFF2-40B4-BE49-F238E27FC236}">
                <a16:creationId xmlns:a16="http://schemas.microsoft.com/office/drawing/2014/main" id="{E4FCE309-0185-C995-B19D-483915FED84D}"/>
              </a:ext>
            </a:extLst>
          </p:cNvPr>
          <p:cNvGrpSpPr>
            <a:grpSpLocks/>
          </p:cNvGrpSpPr>
          <p:nvPr/>
        </p:nvGrpSpPr>
        <p:grpSpPr bwMode="auto">
          <a:xfrm>
            <a:off x="0" y="0"/>
            <a:ext cx="323850" cy="288925"/>
            <a:chOff x="0" y="0"/>
            <a:chExt cx="324000" cy="288001"/>
          </a:xfrm>
        </p:grpSpPr>
        <p:grpSp>
          <p:nvGrpSpPr>
            <p:cNvPr id="1580887182" name="グループ化 1580887182">
              <a:extLst>
                <a:ext uri="{FF2B5EF4-FFF2-40B4-BE49-F238E27FC236}">
                  <a16:creationId xmlns:a16="http://schemas.microsoft.com/office/drawing/2014/main" id="{BD750BA4-7A49-1F9F-E52D-59ECE4C68281}"/>
                </a:ext>
              </a:extLst>
            </p:cNvPr>
            <p:cNvGrpSpPr>
              <a:grpSpLocks/>
            </p:cNvGrpSpPr>
            <p:nvPr/>
          </p:nvGrpSpPr>
          <p:grpSpPr bwMode="auto">
            <a:xfrm>
              <a:off x="73301" y="83431"/>
              <a:ext cx="177398" cy="45772"/>
              <a:chOff x="73301" y="83431"/>
              <a:chExt cx="157687" cy="54000"/>
            </a:xfrm>
          </p:grpSpPr>
        </p:grpSp>
      </p:grpSp>
      <p:grpSp>
        <p:nvGrpSpPr>
          <p:cNvPr id="2103" name="グループ化 262">
            <a:extLst>
              <a:ext uri="{FF2B5EF4-FFF2-40B4-BE49-F238E27FC236}">
                <a16:creationId xmlns:a16="http://schemas.microsoft.com/office/drawing/2014/main" id="{1853965B-1138-73B4-FCB6-44B8AF4B7282}"/>
              </a:ext>
            </a:extLst>
          </p:cNvPr>
          <p:cNvGrpSpPr>
            <a:grpSpLocks/>
          </p:cNvGrpSpPr>
          <p:nvPr/>
        </p:nvGrpSpPr>
        <p:grpSpPr bwMode="auto">
          <a:xfrm>
            <a:off x="0" y="0"/>
            <a:ext cx="323850" cy="288925"/>
            <a:chOff x="90" y="4787"/>
            <a:chExt cx="2880" cy="2520"/>
          </a:xfrm>
        </p:grpSpPr>
        <p:grpSp>
          <p:nvGrpSpPr>
            <p:cNvPr id="1536133431" name="グループ化 1536133431">
              <a:extLst>
                <a:ext uri="{FF2B5EF4-FFF2-40B4-BE49-F238E27FC236}">
                  <a16:creationId xmlns:a16="http://schemas.microsoft.com/office/drawing/2014/main" id="{01B064EA-D34F-EE17-8302-7475F76D41FE}"/>
                </a:ext>
              </a:extLst>
            </p:cNvPr>
            <p:cNvGrpSpPr>
              <a:grpSpLocks/>
            </p:cNvGrpSpPr>
            <p:nvPr/>
          </p:nvGrpSpPr>
          <p:grpSpPr bwMode="auto">
            <a:xfrm>
              <a:off x="811" y="5562"/>
              <a:ext cx="1439" cy="468"/>
              <a:chOff x="811" y="5562"/>
              <a:chExt cx="1438" cy="468"/>
            </a:xfrm>
          </p:grpSpPr>
        </p:grpSp>
      </p:grpSp>
      <p:grpSp>
        <p:nvGrpSpPr>
          <p:cNvPr id="2097" name="Group 49">
            <a:extLst>
              <a:ext uri="{FF2B5EF4-FFF2-40B4-BE49-F238E27FC236}">
                <a16:creationId xmlns:a16="http://schemas.microsoft.com/office/drawing/2014/main" id="{C7541031-57EF-CF71-B1A6-213AD7848B25}"/>
              </a:ext>
            </a:extLst>
          </p:cNvPr>
          <p:cNvGrpSpPr>
            <a:grpSpLocks/>
          </p:cNvGrpSpPr>
          <p:nvPr/>
        </p:nvGrpSpPr>
        <p:grpSpPr bwMode="auto">
          <a:xfrm>
            <a:off x="0" y="0"/>
            <a:ext cx="323850" cy="288925"/>
            <a:chOff x="0" y="0"/>
            <a:chExt cx="324000" cy="288001"/>
          </a:xfrm>
        </p:grpSpPr>
        <p:grpSp>
          <p:nvGrpSpPr>
            <p:cNvPr id="1376200676" name="グループ化 1376200676">
              <a:extLst>
                <a:ext uri="{FF2B5EF4-FFF2-40B4-BE49-F238E27FC236}">
                  <a16:creationId xmlns:a16="http://schemas.microsoft.com/office/drawing/2014/main" id="{732C3EC7-5666-AAAC-AB89-23EEA785747F}"/>
                </a:ext>
              </a:extLst>
            </p:cNvPr>
            <p:cNvGrpSpPr>
              <a:grpSpLocks/>
            </p:cNvGrpSpPr>
            <p:nvPr/>
          </p:nvGrpSpPr>
          <p:grpSpPr bwMode="auto">
            <a:xfrm>
              <a:off x="73301" y="83431"/>
              <a:ext cx="177398" cy="45772"/>
              <a:chOff x="73301" y="83431"/>
              <a:chExt cx="157687" cy="54000"/>
            </a:xfrm>
          </p:grpSpPr>
        </p:grpSp>
      </p:grpSp>
      <p:grpSp>
        <p:nvGrpSpPr>
          <p:cNvPr id="2091" name="Group 43">
            <a:extLst>
              <a:ext uri="{FF2B5EF4-FFF2-40B4-BE49-F238E27FC236}">
                <a16:creationId xmlns:a16="http://schemas.microsoft.com/office/drawing/2014/main" id="{81E9FF9E-564D-27B2-9714-BAF28B1925DE}"/>
              </a:ext>
            </a:extLst>
          </p:cNvPr>
          <p:cNvGrpSpPr>
            <a:grpSpLocks/>
          </p:cNvGrpSpPr>
          <p:nvPr/>
        </p:nvGrpSpPr>
        <p:grpSpPr bwMode="auto">
          <a:xfrm>
            <a:off x="0" y="0"/>
            <a:ext cx="323850" cy="288925"/>
            <a:chOff x="90" y="4787"/>
            <a:chExt cx="2880" cy="2520"/>
          </a:xfrm>
        </p:grpSpPr>
        <p:grpSp>
          <p:nvGrpSpPr>
            <p:cNvPr id="1954254480" name="グループ化 1954254480">
              <a:extLst>
                <a:ext uri="{FF2B5EF4-FFF2-40B4-BE49-F238E27FC236}">
                  <a16:creationId xmlns:a16="http://schemas.microsoft.com/office/drawing/2014/main" id="{C50552AC-C344-F930-B2B0-3E947BCD3787}"/>
                </a:ext>
              </a:extLst>
            </p:cNvPr>
            <p:cNvGrpSpPr>
              <a:grpSpLocks/>
            </p:cNvGrpSpPr>
            <p:nvPr/>
          </p:nvGrpSpPr>
          <p:grpSpPr bwMode="auto">
            <a:xfrm>
              <a:off x="811" y="5562"/>
              <a:ext cx="1439" cy="468"/>
              <a:chOff x="811" y="5562"/>
              <a:chExt cx="1438" cy="468"/>
            </a:xfrm>
          </p:grpSpPr>
        </p:grpSp>
      </p:grpSp>
      <p:grpSp>
        <p:nvGrpSpPr>
          <p:cNvPr id="2085" name="Group 37">
            <a:extLst>
              <a:ext uri="{FF2B5EF4-FFF2-40B4-BE49-F238E27FC236}">
                <a16:creationId xmlns:a16="http://schemas.microsoft.com/office/drawing/2014/main" id="{816A17A6-A2BF-996A-B89F-5C9E4F05035C}"/>
              </a:ext>
            </a:extLst>
          </p:cNvPr>
          <p:cNvGrpSpPr>
            <a:grpSpLocks/>
          </p:cNvGrpSpPr>
          <p:nvPr/>
        </p:nvGrpSpPr>
        <p:grpSpPr bwMode="auto">
          <a:xfrm>
            <a:off x="0" y="0"/>
            <a:ext cx="323850" cy="288925"/>
            <a:chOff x="90" y="4787"/>
            <a:chExt cx="2880" cy="2520"/>
          </a:xfrm>
        </p:grpSpPr>
        <p:grpSp>
          <p:nvGrpSpPr>
            <p:cNvPr id="2139563156" name="グループ化 2139563156">
              <a:extLst>
                <a:ext uri="{FF2B5EF4-FFF2-40B4-BE49-F238E27FC236}">
                  <a16:creationId xmlns:a16="http://schemas.microsoft.com/office/drawing/2014/main" id="{31208600-CE60-585E-2274-DB9957F5BDB3}"/>
                </a:ext>
              </a:extLst>
            </p:cNvPr>
            <p:cNvGrpSpPr>
              <a:grpSpLocks/>
            </p:cNvGrpSpPr>
            <p:nvPr/>
          </p:nvGrpSpPr>
          <p:grpSpPr bwMode="auto">
            <a:xfrm>
              <a:off x="811" y="5562"/>
              <a:ext cx="1439" cy="468"/>
              <a:chOff x="811" y="5562"/>
              <a:chExt cx="1438" cy="468"/>
            </a:xfrm>
          </p:grpSpPr>
        </p:grpSp>
      </p:grpSp>
      <p:grpSp>
        <p:nvGrpSpPr>
          <p:cNvPr id="2079" name="Group 31">
            <a:extLst>
              <a:ext uri="{FF2B5EF4-FFF2-40B4-BE49-F238E27FC236}">
                <a16:creationId xmlns:a16="http://schemas.microsoft.com/office/drawing/2014/main" id="{FE4C94F3-3B80-4462-B87F-421A18FD5E57}"/>
              </a:ext>
            </a:extLst>
          </p:cNvPr>
          <p:cNvGrpSpPr>
            <a:grpSpLocks/>
          </p:cNvGrpSpPr>
          <p:nvPr/>
        </p:nvGrpSpPr>
        <p:grpSpPr bwMode="auto">
          <a:xfrm>
            <a:off x="0" y="0"/>
            <a:ext cx="323850" cy="288925"/>
            <a:chOff x="90" y="4787"/>
            <a:chExt cx="2880" cy="2520"/>
          </a:xfrm>
        </p:grpSpPr>
        <p:grpSp>
          <p:nvGrpSpPr>
            <p:cNvPr id="1750366293" name="グループ化 1750366293">
              <a:extLst>
                <a:ext uri="{FF2B5EF4-FFF2-40B4-BE49-F238E27FC236}">
                  <a16:creationId xmlns:a16="http://schemas.microsoft.com/office/drawing/2014/main" id="{4AD2161C-5FF4-18C4-02D5-235545F62691}"/>
                </a:ext>
              </a:extLst>
            </p:cNvPr>
            <p:cNvGrpSpPr>
              <a:grpSpLocks/>
            </p:cNvGrpSpPr>
            <p:nvPr/>
          </p:nvGrpSpPr>
          <p:grpSpPr bwMode="auto">
            <a:xfrm>
              <a:off x="811" y="5562"/>
              <a:ext cx="1439" cy="468"/>
              <a:chOff x="811" y="5562"/>
              <a:chExt cx="1438" cy="468"/>
            </a:xfrm>
          </p:grpSpPr>
        </p:grpSp>
      </p:grpSp>
      <p:grpSp>
        <p:nvGrpSpPr>
          <p:cNvPr id="2073" name="Group 25">
            <a:extLst>
              <a:ext uri="{FF2B5EF4-FFF2-40B4-BE49-F238E27FC236}">
                <a16:creationId xmlns:a16="http://schemas.microsoft.com/office/drawing/2014/main" id="{2F257F2B-EF53-A725-205D-9217C19C44AA}"/>
              </a:ext>
            </a:extLst>
          </p:cNvPr>
          <p:cNvGrpSpPr>
            <a:grpSpLocks/>
          </p:cNvGrpSpPr>
          <p:nvPr/>
        </p:nvGrpSpPr>
        <p:grpSpPr bwMode="auto">
          <a:xfrm>
            <a:off x="0" y="0"/>
            <a:ext cx="323850" cy="288925"/>
            <a:chOff x="90" y="4787"/>
            <a:chExt cx="2880" cy="2520"/>
          </a:xfrm>
        </p:grpSpPr>
        <p:grpSp>
          <p:nvGrpSpPr>
            <p:cNvPr id="1993901331" name="グループ化 1993901331">
              <a:extLst>
                <a:ext uri="{FF2B5EF4-FFF2-40B4-BE49-F238E27FC236}">
                  <a16:creationId xmlns:a16="http://schemas.microsoft.com/office/drawing/2014/main" id="{0E4549B0-12C1-8F54-15D8-BEE01B5D366A}"/>
                </a:ext>
              </a:extLst>
            </p:cNvPr>
            <p:cNvGrpSpPr>
              <a:grpSpLocks/>
            </p:cNvGrpSpPr>
            <p:nvPr/>
          </p:nvGrpSpPr>
          <p:grpSpPr bwMode="auto">
            <a:xfrm>
              <a:off x="811" y="5562"/>
              <a:ext cx="1439" cy="468"/>
              <a:chOff x="811" y="5562"/>
              <a:chExt cx="1438" cy="468"/>
            </a:xfrm>
          </p:grpSpPr>
        </p:grpSp>
      </p:grpSp>
      <p:grpSp>
        <p:nvGrpSpPr>
          <p:cNvPr id="2067" name="Group 19">
            <a:extLst>
              <a:ext uri="{FF2B5EF4-FFF2-40B4-BE49-F238E27FC236}">
                <a16:creationId xmlns:a16="http://schemas.microsoft.com/office/drawing/2014/main" id="{AE2CA116-E244-BE72-595D-2953191B90D1}"/>
              </a:ext>
            </a:extLst>
          </p:cNvPr>
          <p:cNvGrpSpPr>
            <a:grpSpLocks/>
          </p:cNvGrpSpPr>
          <p:nvPr/>
        </p:nvGrpSpPr>
        <p:grpSpPr bwMode="auto">
          <a:xfrm>
            <a:off x="0" y="0"/>
            <a:ext cx="323850" cy="288925"/>
            <a:chOff x="90" y="4787"/>
            <a:chExt cx="2880" cy="2520"/>
          </a:xfrm>
        </p:grpSpPr>
        <p:grpSp>
          <p:nvGrpSpPr>
            <p:cNvPr id="1659215935" name="グループ化 1659215935">
              <a:extLst>
                <a:ext uri="{FF2B5EF4-FFF2-40B4-BE49-F238E27FC236}">
                  <a16:creationId xmlns:a16="http://schemas.microsoft.com/office/drawing/2014/main" id="{7A0CDC03-111A-0447-18BD-84DB439CAF93}"/>
                </a:ext>
              </a:extLst>
            </p:cNvPr>
            <p:cNvGrpSpPr>
              <a:grpSpLocks/>
            </p:cNvGrpSpPr>
            <p:nvPr/>
          </p:nvGrpSpPr>
          <p:grpSpPr bwMode="auto">
            <a:xfrm>
              <a:off x="811" y="5562"/>
              <a:ext cx="1439" cy="468"/>
              <a:chOff x="811" y="5562"/>
              <a:chExt cx="1438" cy="468"/>
            </a:xfrm>
          </p:grpSpPr>
        </p:grpSp>
      </p:grpSp>
      <p:grpSp>
        <p:nvGrpSpPr>
          <p:cNvPr id="2061" name="Group 13">
            <a:extLst>
              <a:ext uri="{FF2B5EF4-FFF2-40B4-BE49-F238E27FC236}">
                <a16:creationId xmlns:a16="http://schemas.microsoft.com/office/drawing/2014/main" id="{94E63E3A-EF07-5922-1887-47C8842F7C21}"/>
              </a:ext>
            </a:extLst>
          </p:cNvPr>
          <p:cNvGrpSpPr>
            <a:grpSpLocks/>
          </p:cNvGrpSpPr>
          <p:nvPr/>
        </p:nvGrpSpPr>
        <p:grpSpPr bwMode="auto">
          <a:xfrm>
            <a:off x="0" y="0"/>
            <a:ext cx="323850" cy="288925"/>
            <a:chOff x="90" y="4787"/>
            <a:chExt cx="2880" cy="2520"/>
          </a:xfrm>
        </p:grpSpPr>
        <p:grpSp>
          <p:nvGrpSpPr>
            <p:cNvPr id="250432627" name="グループ化 250432627">
              <a:extLst>
                <a:ext uri="{FF2B5EF4-FFF2-40B4-BE49-F238E27FC236}">
                  <a16:creationId xmlns:a16="http://schemas.microsoft.com/office/drawing/2014/main" id="{E7AAB50F-5BD4-F97A-7746-C3DCBB1A0E74}"/>
                </a:ext>
              </a:extLst>
            </p:cNvPr>
            <p:cNvGrpSpPr>
              <a:grpSpLocks/>
            </p:cNvGrpSpPr>
            <p:nvPr/>
          </p:nvGrpSpPr>
          <p:grpSpPr bwMode="auto">
            <a:xfrm>
              <a:off x="811" y="5562"/>
              <a:ext cx="1439" cy="468"/>
              <a:chOff x="811" y="5562"/>
              <a:chExt cx="1438" cy="468"/>
            </a:xfrm>
          </p:grpSpPr>
        </p:grpSp>
      </p:grpSp>
      <p:grpSp>
        <p:nvGrpSpPr>
          <p:cNvPr id="2055" name="Group 7">
            <a:extLst>
              <a:ext uri="{FF2B5EF4-FFF2-40B4-BE49-F238E27FC236}">
                <a16:creationId xmlns:a16="http://schemas.microsoft.com/office/drawing/2014/main" id="{240B91F0-4CC9-0D94-D289-085A1F26CDE1}"/>
              </a:ext>
            </a:extLst>
          </p:cNvPr>
          <p:cNvGrpSpPr>
            <a:grpSpLocks/>
          </p:cNvGrpSpPr>
          <p:nvPr/>
        </p:nvGrpSpPr>
        <p:grpSpPr bwMode="auto">
          <a:xfrm>
            <a:off x="0" y="0"/>
            <a:ext cx="323850" cy="288925"/>
            <a:chOff x="0" y="0"/>
            <a:chExt cx="324000" cy="288001"/>
          </a:xfrm>
        </p:grpSpPr>
        <p:grpSp>
          <p:nvGrpSpPr>
            <p:cNvPr id="52984316" name="グループ化 52984316">
              <a:extLst>
                <a:ext uri="{FF2B5EF4-FFF2-40B4-BE49-F238E27FC236}">
                  <a16:creationId xmlns:a16="http://schemas.microsoft.com/office/drawing/2014/main" id="{F2974CE7-28F4-7BC4-F70D-1DB8F851B28E}"/>
                </a:ext>
              </a:extLst>
            </p:cNvPr>
            <p:cNvGrpSpPr>
              <a:grpSpLocks/>
            </p:cNvGrpSpPr>
            <p:nvPr/>
          </p:nvGrpSpPr>
          <p:grpSpPr bwMode="auto">
            <a:xfrm>
              <a:off x="73301" y="83431"/>
              <a:ext cx="177398" cy="45772"/>
              <a:chOff x="73301" y="83431"/>
              <a:chExt cx="157687" cy="54000"/>
            </a:xfrm>
          </p:grpSpPr>
        </p:grpSp>
      </p:grpSp>
      <p:grpSp>
        <p:nvGrpSpPr>
          <p:cNvPr id="2049" name="Group 1">
            <a:extLst>
              <a:ext uri="{FF2B5EF4-FFF2-40B4-BE49-F238E27FC236}">
                <a16:creationId xmlns:a16="http://schemas.microsoft.com/office/drawing/2014/main" id="{729539A2-6237-D0BF-6FA3-10BBE94661B6}"/>
              </a:ext>
            </a:extLst>
          </p:cNvPr>
          <p:cNvGrpSpPr>
            <a:grpSpLocks/>
          </p:cNvGrpSpPr>
          <p:nvPr/>
        </p:nvGrpSpPr>
        <p:grpSpPr bwMode="auto">
          <a:xfrm>
            <a:off x="0" y="0"/>
            <a:ext cx="323850" cy="288925"/>
            <a:chOff x="90" y="4787"/>
            <a:chExt cx="2880" cy="2520"/>
          </a:xfrm>
        </p:grpSpPr>
        <p:grpSp>
          <p:nvGrpSpPr>
            <p:cNvPr id="780417815" name="グループ化 780417815">
              <a:extLst>
                <a:ext uri="{FF2B5EF4-FFF2-40B4-BE49-F238E27FC236}">
                  <a16:creationId xmlns:a16="http://schemas.microsoft.com/office/drawing/2014/main" id="{F9B2C37C-DFE4-928E-8D8A-C701B77F42E9}"/>
                </a:ext>
              </a:extLst>
            </p:cNvPr>
            <p:cNvGrpSpPr>
              <a:grpSpLocks/>
            </p:cNvGrpSpPr>
            <p:nvPr/>
          </p:nvGrpSpPr>
          <p:grpSpPr bwMode="auto">
            <a:xfrm>
              <a:off x="811" y="5562"/>
              <a:ext cx="1439" cy="468"/>
              <a:chOff x="811" y="5562"/>
              <a:chExt cx="1438" cy="468"/>
            </a:xfrm>
          </p:grpSpPr>
        </p:grpSp>
      </p:grpSp>
      <p:sp>
        <p:nvSpPr>
          <p:cNvPr id="3" name="スライド番号プレースホルダー 2">
            <a:extLst>
              <a:ext uri="{FF2B5EF4-FFF2-40B4-BE49-F238E27FC236}">
                <a16:creationId xmlns:a16="http://schemas.microsoft.com/office/drawing/2014/main" id="{46B7059E-6C29-B650-94A1-173ECB669178}"/>
              </a:ext>
            </a:extLst>
          </p:cNvPr>
          <p:cNvSpPr>
            <a:spLocks noGrp="1"/>
          </p:cNvSpPr>
          <p:nvPr>
            <p:ph type="sldNum" sz="quarter" idx="12"/>
          </p:nvPr>
        </p:nvSpPr>
        <p:spPr/>
        <p:txBody>
          <a:bodyPr/>
          <a:lstStyle/>
          <a:p>
            <a:fld id="{7CBB2185-2232-4DD5-A47D-4275B0AED840}" type="slidenum">
              <a:rPr lang="ja-JP" altLang="en-US" smtClean="0"/>
              <a:pPr/>
              <a:t>9</a:t>
            </a:fld>
            <a:endParaRPr lang="ja-JP" altLang="en-US" dirty="0"/>
          </a:p>
        </p:txBody>
      </p:sp>
      <p:graphicFrame>
        <p:nvGraphicFramePr>
          <p:cNvPr id="23" name="表 12">
            <a:extLst>
              <a:ext uri="{FF2B5EF4-FFF2-40B4-BE49-F238E27FC236}">
                <a16:creationId xmlns:a16="http://schemas.microsoft.com/office/drawing/2014/main" id="{C5EA8B77-EED2-AF27-5BE6-4524C0A12800}"/>
              </a:ext>
            </a:extLst>
          </p:cNvPr>
          <p:cNvGraphicFramePr>
            <a:graphicFrameLocks noGrp="1"/>
          </p:cNvGraphicFramePr>
          <p:nvPr>
            <p:extLst>
              <p:ext uri="{D42A27DB-BD31-4B8C-83A1-F6EECF244321}">
                <p14:modId xmlns:p14="http://schemas.microsoft.com/office/powerpoint/2010/main" val="2958301074"/>
              </p:ext>
            </p:extLst>
          </p:nvPr>
        </p:nvGraphicFramePr>
        <p:xfrm>
          <a:off x="586809" y="1187877"/>
          <a:ext cx="7886630" cy="5305002"/>
        </p:xfrm>
        <a:graphic>
          <a:graphicData uri="http://schemas.openxmlformats.org/drawingml/2006/table">
            <a:tbl>
              <a:tblPr firstRow="1" bandRow="1">
                <a:tableStyleId>{5C22544A-7EE6-4342-B048-85BDC9FD1C3A}</a:tableStyleId>
              </a:tblPr>
              <a:tblGrid>
                <a:gridCol w="1132205">
                  <a:extLst>
                    <a:ext uri="{9D8B030D-6E8A-4147-A177-3AD203B41FA5}">
                      <a16:colId xmlns:a16="http://schemas.microsoft.com/office/drawing/2014/main" val="3772546238"/>
                    </a:ext>
                  </a:extLst>
                </a:gridCol>
                <a:gridCol w="2251475">
                  <a:extLst>
                    <a:ext uri="{9D8B030D-6E8A-4147-A177-3AD203B41FA5}">
                      <a16:colId xmlns:a16="http://schemas.microsoft.com/office/drawing/2014/main" val="3410146004"/>
                    </a:ext>
                  </a:extLst>
                </a:gridCol>
                <a:gridCol w="2251475">
                  <a:extLst>
                    <a:ext uri="{9D8B030D-6E8A-4147-A177-3AD203B41FA5}">
                      <a16:colId xmlns:a16="http://schemas.microsoft.com/office/drawing/2014/main" val="1862074291"/>
                    </a:ext>
                  </a:extLst>
                </a:gridCol>
                <a:gridCol w="2251475">
                  <a:extLst>
                    <a:ext uri="{9D8B030D-6E8A-4147-A177-3AD203B41FA5}">
                      <a16:colId xmlns:a16="http://schemas.microsoft.com/office/drawing/2014/main" val="243456531"/>
                    </a:ext>
                  </a:extLst>
                </a:gridCol>
              </a:tblGrid>
              <a:tr h="309666">
                <a:tc>
                  <a:txBody>
                    <a:bodyPr/>
                    <a:lstStyle/>
                    <a:p>
                      <a:pPr algn="ctr"/>
                      <a:r>
                        <a:rPr kumimoji="1" lang="ja-JP" altLang="en-US" sz="1400" b="1" dirty="0">
                          <a:solidFill>
                            <a:schemeClr val="bg1"/>
                          </a:solidFill>
                          <a:latin typeface="+mj-ea"/>
                          <a:ea typeface="+mj-ea"/>
                        </a:rPr>
                        <a:t>￥項目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b="1" dirty="0">
                          <a:solidFill>
                            <a:schemeClr val="bg1"/>
                          </a:solidFill>
                          <a:latin typeface="+mj-ea"/>
                          <a:ea typeface="+mj-ea"/>
                        </a:rPr>
                        <a:t>ケース１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b="1" dirty="0">
                          <a:solidFill>
                            <a:schemeClr val="bg1"/>
                          </a:solidFill>
                          <a:latin typeface="+mj-ea"/>
                          <a:ea typeface="+mj-ea"/>
                        </a:rPr>
                        <a:t>ケース２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b="1" dirty="0">
                          <a:solidFill>
                            <a:schemeClr val="bg1"/>
                          </a:solidFill>
                          <a:latin typeface="+mj-ea"/>
                          <a:ea typeface="+mj-ea"/>
                        </a:rPr>
                        <a:t>ケース３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2445871948"/>
                  </a:ext>
                </a:extLst>
              </a:tr>
              <a:tr h="309666">
                <a:tc>
                  <a:txBody>
                    <a:bodyPr/>
                    <a:lstStyle/>
                    <a:p>
                      <a:pPr algn="ctr"/>
                      <a:r>
                        <a:rPr kumimoji="1" lang="ja-JP" altLang="en-US" sz="1400" b="0" dirty="0">
                          <a:solidFill>
                            <a:schemeClr val="tx1"/>
                          </a:solidFill>
                          <a:latin typeface="+mj-ea"/>
                          <a:ea typeface="+mj-ea"/>
                        </a:rPr>
                        <a:t>ケース概要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使用料収入の多い大口使用者区分の従量使用料に重みをつけて増額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排水需要の多い一般家庭等の区分の超過使用料</a:t>
                      </a:r>
                      <a:r>
                        <a:rPr kumimoji="1" lang="ja-JP" altLang="en-US" sz="1400" b="0" kern="1200" dirty="0">
                          <a:solidFill>
                            <a:schemeClr val="tx1"/>
                          </a:solidFill>
                          <a:latin typeface="+mj-ea"/>
                          <a:ea typeface="+mn-ea"/>
                          <a:cs typeface="+mn-cs"/>
                        </a:rPr>
                        <a:t>に重みをつけて</a:t>
                      </a:r>
                      <a:r>
                        <a:rPr kumimoji="1" lang="ja-JP" altLang="en-US" sz="1400" b="0" dirty="0">
                          <a:solidFill>
                            <a:schemeClr val="tx1"/>
                          </a:solidFill>
                          <a:latin typeface="+mj-ea"/>
                          <a:ea typeface="+mj-ea"/>
                        </a:rPr>
                        <a:t>増額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j-ea"/>
                          <a:ea typeface="+mn-ea"/>
                          <a:cs typeface="+mn-cs"/>
                        </a:rPr>
                        <a:t>従量使用料を同率で増額</a:t>
                      </a:r>
                      <a:endParaRPr kumimoji="1" lang="ja-JP" altLang="en-US" sz="1400" b="0"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6883981"/>
                  </a:ext>
                </a:extLst>
              </a:tr>
              <a:tr h="554967">
                <a:tc>
                  <a:txBody>
                    <a:bodyPr/>
                    <a:lstStyle/>
                    <a:p>
                      <a:r>
                        <a:rPr kumimoji="1" lang="ja-JP" altLang="en-US" sz="1400" b="0" dirty="0">
                          <a:solidFill>
                            <a:schemeClr val="tx1"/>
                          </a:solidFill>
                          <a:latin typeface="+mj-ea"/>
                          <a:ea typeface="+mj-ea"/>
                        </a:rPr>
                        <a:t>小口使用者</a:t>
                      </a:r>
                      <a:endParaRPr kumimoji="1" lang="en-US" altLang="ja-JP" sz="1400" b="0" dirty="0">
                        <a:solidFill>
                          <a:schemeClr val="tx1"/>
                        </a:solidFill>
                        <a:latin typeface="+mj-ea"/>
                        <a:ea typeface="+mj-ea"/>
                      </a:endParaRPr>
                    </a:p>
                    <a:p>
                      <a:r>
                        <a:rPr kumimoji="1" lang="ja-JP" altLang="en-US" sz="1400" b="0" dirty="0">
                          <a:solidFill>
                            <a:schemeClr val="tx1"/>
                          </a:solidFill>
                          <a:latin typeface="+mj-ea"/>
                          <a:ea typeface="+mj-ea"/>
                        </a:rPr>
                        <a:t>への影響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改定の影響は少ない。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改定の影響は</a:t>
                      </a:r>
                      <a:r>
                        <a:rPr kumimoji="1" lang="ja-JP" altLang="en-US" sz="1400" b="0" kern="1200" dirty="0">
                          <a:solidFill>
                            <a:schemeClr val="tx1"/>
                          </a:solidFill>
                          <a:latin typeface="+mj-ea"/>
                          <a:ea typeface="+mn-ea"/>
                          <a:cs typeface="+mn-cs"/>
                        </a:rPr>
                        <a:t>少</a:t>
                      </a:r>
                      <a:r>
                        <a:rPr kumimoji="1" lang="ja-JP" altLang="en-US" sz="1400" b="0" dirty="0">
                          <a:solidFill>
                            <a:schemeClr val="tx1"/>
                          </a:solidFill>
                          <a:latin typeface="+mj-ea"/>
                          <a:ea typeface="+mj-ea"/>
                        </a:rPr>
                        <a:t>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j-ea"/>
                          <a:ea typeface="+mn-ea"/>
                          <a:cs typeface="+mn-cs"/>
                        </a:rPr>
                        <a:t>改定の影響は少ない。</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56855066"/>
                  </a:ext>
                </a:extLst>
              </a:tr>
              <a:tr h="506789">
                <a:tc>
                  <a:txBody>
                    <a:bodyPr/>
                    <a:lstStyle/>
                    <a:p>
                      <a:r>
                        <a:rPr kumimoji="1" lang="ja-JP" altLang="en-US" sz="1400" b="0" dirty="0">
                          <a:solidFill>
                            <a:schemeClr val="tx1"/>
                          </a:solidFill>
                          <a:latin typeface="+mj-ea"/>
                          <a:ea typeface="+mj-ea"/>
                        </a:rPr>
                        <a:t>一般家庭</a:t>
                      </a:r>
                      <a:endParaRPr kumimoji="1" lang="en-US" altLang="ja-JP" sz="1400" b="0" dirty="0">
                        <a:solidFill>
                          <a:schemeClr val="tx1"/>
                        </a:solidFill>
                        <a:latin typeface="+mj-ea"/>
                        <a:ea typeface="+mj-ea"/>
                      </a:endParaRPr>
                    </a:p>
                    <a:p>
                      <a:r>
                        <a:rPr kumimoji="1" lang="ja-JP" altLang="en-US" sz="1400" b="0" dirty="0">
                          <a:solidFill>
                            <a:schemeClr val="tx1"/>
                          </a:solidFill>
                          <a:latin typeface="+mj-ea"/>
                          <a:ea typeface="+mj-ea"/>
                        </a:rPr>
                        <a:t>への影響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負担微増となる。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負担増となる。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負担微増となる。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8713933"/>
                  </a:ext>
                </a:extLst>
              </a:tr>
              <a:tr h="725373">
                <a:tc>
                  <a:txBody>
                    <a:bodyPr/>
                    <a:lstStyle/>
                    <a:p>
                      <a:r>
                        <a:rPr kumimoji="1" lang="ja-JP" altLang="en-US" sz="1400" b="0" dirty="0">
                          <a:solidFill>
                            <a:schemeClr val="tx1"/>
                          </a:solidFill>
                          <a:latin typeface="+mj-ea"/>
                          <a:ea typeface="+mj-ea"/>
                        </a:rPr>
                        <a:t>大口使用者</a:t>
                      </a:r>
                      <a:endParaRPr kumimoji="1" lang="en-US" altLang="ja-JP" sz="1400" b="0" dirty="0">
                        <a:solidFill>
                          <a:schemeClr val="tx1"/>
                        </a:solidFill>
                        <a:latin typeface="+mj-ea"/>
                        <a:ea typeface="+mj-ea"/>
                      </a:endParaRPr>
                    </a:p>
                    <a:p>
                      <a:r>
                        <a:rPr kumimoji="1" lang="ja-JP" altLang="en-US" sz="1400" b="0" dirty="0">
                          <a:solidFill>
                            <a:schemeClr val="tx1"/>
                          </a:solidFill>
                          <a:latin typeface="+mj-ea"/>
                          <a:ea typeface="+mj-ea"/>
                        </a:rPr>
                        <a:t>への影響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負担増となる。事業者等に加え、学校、福祉施設への負担増となる。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j-ea"/>
                          <a:ea typeface="+mn-ea"/>
                          <a:cs typeface="+mn-cs"/>
                        </a:rPr>
                        <a:t>負担微増となる。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j-ea"/>
                          <a:ea typeface="+mn-ea"/>
                          <a:cs typeface="+mn-cs"/>
                        </a:rPr>
                        <a:t>負担微増となる。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06663355"/>
                  </a:ext>
                </a:extLst>
              </a:tr>
              <a:tr h="724264">
                <a:tc>
                  <a:txBody>
                    <a:bodyPr/>
                    <a:lstStyle/>
                    <a:p>
                      <a:r>
                        <a:rPr kumimoji="1" lang="ja-JP" altLang="en-US" sz="1400" b="0" dirty="0">
                          <a:solidFill>
                            <a:schemeClr val="tx1"/>
                          </a:solidFill>
                          <a:latin typeface="+mj-ea"/>
                          <a:ea typeface="+mj-ea"/>
                        </a:rPr>
                        <a:t>水量変動</a:t>
                      </a:r>
                      <a:endParaRPr kumimoji="1" lang="en-US" altLang="ja-JP" sz="1400" b="0" dirty="0">
                        <a:solidFill>
                          <a:schemeClr val="tx1"/>
                        </a:solidFill>
                        <a:latin typeface="+mj-ea"/>
                        <a:ea typeface="+mj-ea"/>
                      </a:endParaRPr>
                    </a:p>
                    <a:p>
                      <a:r>
                        <a:rPr kumimoji="1" lang="ja-JP" altLang="en-US" sz="1400" b="0" dirty="0">
                          <a:solidFill>
                            <a:schemeClr val="tx1"/>
                          </a:solidFill>
                          <a:latin typeface="+mj-ea"/>
                          <a:ea typeface="+mj-ea"/>
                        </a:rPr>
                        <a:t>への影響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従量使用料のみの増額であり、水量減少の影響は大きい。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従量使用料のみの増額であり、水量減少の影響は大きい。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j-ea"/>
                          <a:ea typeface="+mn-ea"/>
                          <a:cs typeface="+mn-cs"/>
                        </a:rPr>
                        <a:t>従量使用料のみの増額であり、水量減少の影響は大きい。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80946499"/>
                  </a:ext>
                </a:extLst>
              </a:tr>
              <a:tr h="1727649">
                <a:tc>
                  <a:txBody>
                    <a:bodyPr/>
                    <a:lstStyle/>
                    <a:p>
                      <a:r>
                        <a:rPr kumimoji="1" lang="ja-JP" altLang="en-US" sz="1400" b="0" dirty="0">
                          <a:solidFill>
                            <a:schemeClr val="tx1"/>
                          </a:solidFill>
                          <a:latin typeface="+mj-ea"/>
                          <a:ea typeface="+mj-ea"/>
                        </a:rPr>
                        <a:t>施策への</a:t>
                      </a:r>
                      <a:endParaRPr kumimoji="1" lang="en-US" altLang="ja-JP" sz="1400" b="0" dirty="0">
                        <a:solidFill>
                          <a:schemeClr val="tx1"/>
                        </a:solidFill>
                        <a:latin typeface="+mj-ea"/>
                        <a:ea typeface="+mj-ea"/>
                      </a:endParaRPr>
                    </a:p>
                    <a:p>
                      <a:r>
                        <a:rPr kumimoji="1" lang="ja-JP" altLang="en-US" sz="1400" b="0" dirty="0">
                          <a:solidFill>
                            <a:schemeClr val="tx1"/>
                          </a:solidFill>
                          <a:latin typeface="+mj-ea"/>
                          <a:ea typeface="+mj-ea"/>
                        </a:rPr>
                        <a:t>影響等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事業者への影響が大きく、企業誘致等の施策との調整が必要。</a:t>
                      </a:r>
                      <a:endParaRPr kumimoji="1" lang="en-US" altLang="ja-JP" sz="1400" b="0" dirty="0">
                        <a:solidFill>
                          <a:schemeClr val="tx1"/>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学校、福祉施設への影響も大きくなるため、教育、福祉の施策との調整が必要。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一般家庭等への影響が大きく、他都市からの移住誘致等の関連する施策との調整が必要。</a:t>
                      </a:r>
                      <a:endParaRPr kumimoji="1" lang="en-US" altLang="ja-JP" sz="1400" b="0" dirty="0">
                        <a:solidFill>
                          <a:schemeClr val="tx1"/>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tx1"/>
                          </a:solidFill>
                          <a:latin typeface="+mj-ea"/>
                          <a:ea typeface="+mj-ea"/>
                        </a:rPr>
                        <a:t>事業者への影響もあるためケース２と同様となる。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j-ea"/>
                          <a:ea typeface="+mn-ea"/>
                          <a:cs typeface="+mn-cs"/>
                        </a:rPr>
                        <a:t>特定の施策への影響は少ない。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52449951"/>
                  </a:ext>
                </a:extLst>
              </a:tr>
            </a:tbl>
          </a:graphicData>
        </a:graphic>
      </p:graphicFrame>
      <p:sp>
        <p:nvSpPr>
          <p:cNvPr id="2" name="テキスト ボックス 1">
            <a:extLst>
              <a:ext uri="{FF2B5EF4-FFF2-40B4-BE49-F238E27FC236}">
                <a16:creationId xmlns:a16="http://schemas.microsoft.com/office/drawing/2014/main" id="{4E0F75DC-4C3F-0D8E-3C54-EADD57A17DD9}"/>
              </a:ext>
            </a:extLst>
          </p:cNvPr>
          <p:cNvSpPr txBox="1"/>
          <p:nvPr/>
        </p:nvSpPr>
        <p:spPr>
          <a:xfrm>
            <a:off x="3223406" y="900137"/>
            <a:ext cx="2646878"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下水道使用料の改定ケース</a:t>
            </a:r>
          </a:p>
        </p:txBody>
      </p:sp>
    </p:spTree>
    <p:extLst>
      <p:ext uri="{BB962C8B-B14F-4D97-AF65-F5344CB8AC3E}">
        <p14:creationId xmlns:p14="http://schemas.microsoft.com/office/powerpoint/2010/main" val="169244052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18632</TotalTime>
  <Words>2522</Words>
  <Application>Microsoft Office PowerPoint</Application>
  <PresentationFormat>画面に合わせる (4:3)</PresentationFormat>
  <Paragraphs>466</Paragraphs>
  <Slides>18</Slides>
  <Notes>16</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18</vt:i4>
      </vt:variant>
    </vt:vector>
  </HeadingPairs>
  <TitlesOfParts>
    <vt:vector size="23" baseType="lpstr">
      <vt:lpstr>メイリオ</vt:lpstr>
      <vt:lpstr>Arial</vt:lpstr>
      <vt:lpstr>Calibri</vt:lpstr>
      <vt:lpstr>Times New Roman</vt:lpstr>
      <vt:lpstr>Office テーマ</vt:lpstr>
      <vt:lpstr>ビジョン策定・料金改定に係る 上下水道審議会</vt:lpstr>
      <vt:lpstr>PowerPoint プレゼンテーション</vt:lpstr>
      <vt:lpstr>１．下水道使用料改定率の再設定</vt:lpstr>
      <vt:lpstr>１．下水道使用料改定率の再設定</vt:lpstr>
      <vt:lpstr>２．下水道使用料体系の見直し</vt:lpstr>
      <vt:lpstr>２．下水道使用料体系の見直し</vt:lpstr>
      <vt:lpstr>２．下水道使用料体系の見直し</vt:lpstr>
      <vt:lpstr>３．下水道使用料の改定</vt:lpstr>
      <vt:lpstr>３．下水道使用料の改定</vt:lpstr>
      <vt:lpstr>３．下水道使用料の改定</vt:lpstr>
      <vt:lpstr>３．下水道使用料の改定</vt:lpstr>
      <vt:lpstr>３．下水道使用料の改定</vt:lpstr>
      <vt:lpstr>３．下水道使用料の改定</vt:lpstr>
      <vt:lpstr>３．下水道使用料の改定</vt:lpstr>
      <vt:lpstr>３．下水道使用料の改定</vt:lpstr>
      <vt:lpstr>３．下水道使用料の改定</vt:lpstr>
      <vt:lpstr>３．下水道使用料の改定</vt:lpstr>
      <vt:lpstr>３．下水道使用料の改定</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dc:creator>-</dc:creator>
  <cp:lastModifiedBy>IRWS7002</cp:lastModifiedBy>
  <cp:revision>4</cp:revision>
  <cp:lastPrinted>2025-09-18T11:20:16Z</cp:lastPrinted>
  <dcterms:modified xsi:type="dcterms:W3CDTF">2025-10-30T00:19:35Z</dcterms:modified>
</cp:coreProperties>
</file>